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259" r:id="rId3"/>
    <p:sldId id="308" r:id="rId4"/>
    <p:sldId id="284" r:id="rId5"/>
    <p:sldId id="309" r:id="rId6"/>
    <p:sldId id="283" r:id="rId7"/>
    <p:sldId id="287" r:id="rId8"/>
    <p:sldId id="267" r:id="rId9"/>
    <p:sldId id="288" r:id="rId10"/>
    <p:sldId id="282" r:id="rId11"/>
    <p:sldId id="274" r:id="rId12"/>
    <p:sldId id="311" r:id="rId13"/>
    <p:sldId id="303" r:id="rId14"/>
    <p:sldId id="302" r:id="rId15"/>
    <p:sldId id="312" r:id="rId16"/>
    <p:sldId id="295" r:id="rId17"/>
    <p:sldId id="306" r:id="rId18"/>
    <p:sldId id="260" r:id="rId19"/>
    <p:sldId id="289" r:id="rId20"/>
    <p:sldId id="296" r:id="rId21"/>
    <p:sldId id="290" r:id="rId22"/>
    <p:sldId id="305" r:id="rId23"/>
    <p:sldId id="264" r:id="rId24"/>
    <p:sldId id="304" r:id="rId25"/>
    <p:sldId id="292" r:id="rId26"/>
    <p:sldId id="277" r:id="rId27"/>
    <p:sldId id="278" r:id="rId28"/>
    <p:sldId id="279" r:id="rId29"/>
    <p:sldId id="294" r:id="rId30"/>
    <p:sldId id="297" r:id="rId31"/>
    <p:sldId id="317" r:id="rId32"/>
    <p:sldId id="318" r:id="rId33"/>
    <p:sldId id="319" r:id="rId34"/>
    <p:sldId id="313" r:id="rId35"/>
    <p:sldId id="314" r:id="rId36"/>
    <p:sldId id="280" r:id="rId37"/>
    <p:sldId id="315" r:id="rId38"/>
    <p:sldId id="316" r:id="rId39"/>
    <p:sldId id="281" r:id="rId40"/>
    <p:sldId id="286" r:id="rId41"/>
    <p:sldId id="273"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an" initials="I"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8" autoAdjust="0"/>
    <p:restoredTop sz="94754" autoAdjust="0"/>
  </p:normalViewPr>
  <p:slideViewPr>
    <p:cSldViewPr snapToGrid="0" snapToObjects="1">
      <p:cViewPr>
        <p:scale>
          <a:sx n="86" d="100"/>
          <a:sy n="86" d="100"/>
        </p:scale>
        <p:origin x="-708"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8" d="100"/>
        <a:sy n="188" d="100"/>
      </p:scale>
      <p:origin x="0" y="472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BE9A13-556E-2541-93BC-4D43C51E34D4}" type="doc">
      <dgm:prSet loTypeId="urn:microsoft.com/office/officeart/2009/3/layout/IncreasingArrowsProcess" loCatId="" qsTypeId="urn:microsoft.com/office/officeart/2005/8/quickstyle/simple1" qsCatId="simple" csTypeId="urn:microsoft.com/office/officeart/2005/8/colors/accent6_2" csCatId="accent6" phldr="1"/>
      <dgm:spPr/>
      <dgm:t>
        <a:bodyPr/>
        <a:lstStyle/>
        <a:p>
          <a:endParaRPr lang="en-US"/>
        </a:p>
      </dgm:t>
    </dgm:pt>
    <dgm:pt modelId="{377B5284-57F9-ED4A-A821-5DDD3823EE8E}">
      <dgm:prSet phldrT="[Text]"/>
      <dgm:spPr/>
      <dgm:t>
        <a:bodyPr/>
        <a:lstStyle/>
        <a:p>
          <a:r>
            <a:rPr lang="en-US"/>
            <a:t>Step 1</a:t>
          </a:r>
        </a:p>
      </dgm:t>
    </dgm:pt>
    <dgm:pt modelId="{943C5731-4F3A-DC40-BA78-1B7A377ADA2E}" type="parTrans" cxnId="{1563A6C4-BDD4-3444-B131-A2084E1C2284}">
      <dgm:prSet/>
      <dgm:spPr/>
      <dgm:t>
        <a:bodyPr/>
        <a:lstStyle/>
        <a:p>
          <a:endParaRPr lang="en-US"/>
        </a:p>
      </dgm:t>
    </dgm:pt>
    <dgm:pt modelId="{FA978604-A176-484F-B615-EB334D633863}" type="sibTrans" cxnId="{1563A6C4-BDD4-3444-B131-A2084E1C2284}">
      <dgm:prSet/>
      <dgm:spPr/>
      <dgm:t>
        <a:bodyPr/>
        <a:lstStyle/>
        <a:p>
          <a:endParaRPr lang="en-US"/>
        </a:p>
      </dgm:t>
    </dgm:pt>
    <dgm:pt modelId="{7B7B4B9F-1B68-F447-BA9B-C74F7666B074}">
      <dgm:prSet phldrT="[Text]" custT="1"/>
      <dgm:spPr/>
      <dgm:t>
        <a:bodyPr/>
        <a:lstStyle/>
        <a:p>
          <a:r>
            <a:rPr lang="en-US" sz="1600" dirty="0"/>
            <a:t>Internal  agreement</a:t>
          </a:r>
        </a:p>
      </dgm:t>
    </dgm:pt>
    <dgm:pt modelId="{5FE95BF1-24BF-544C-B258-17D638A6E88A}" type="parTrans" cxnId="{13CA8A03-FE0D-814F-ADD6-ADB0FF9B3B93}">
      <dgm:prSet/>
      <dgm:spPr/>
      <dgm:t>
        <a:bodyPr/>
        <a:lstStyle/>
        <a:p>
          <a:endParaRPr lang="en-US"/>
        </a:p>
      </dgm:t>
    </dgm:pt>
    <dgm:pt modelId="{BF7F0934-C753-A94C-8540-D7AD838C8725}" type="sibTrans" cxnId="{13CA8A03-FE0D-814F-ADD6-ADB0FF9B3B93}">
      <dgm:prSet/>
      <dgm:spPr/>
      <dgm:t>
        <a:bodyPr/>
        <a:lstStyle/>
        <a:p>
          <a:endParaRPr lang="en-US"/>
        </a:p>
      </dgm:t>
    </dgm:pt>
    <dgm:pt modelId="{5130C7B1-3040-6D4D-AE90-1C26150B0645}">
      <dgm:prSet phldrT="[Text]"/>
      <dgm:spPr/>
      <dgm:t>
        <a:bodyPr/>
        <a:lstStyle/>
        <a:p>
          <a:r>
            <a:rPr lang="en-US"/>
            <a:t>Step 2</a:t>
          </a:r>
        </a:p>
      </dgm:t>
    </dgm:pt>
    <dgm:pt modelId="{2A192653-734D-524E-84BD-3CEC332332F4}" type="parTrans" cxnId="{1757480F-DD6E-E24B-87EE-E378184DF207}">
      <dgm:prSet/>
      <dgm:spPr/>
      <dgm:t>
        <a:bodyPr/>
        <a:lstStyle/>
        <a:p>
          <a:endParaRPr lang="en-US"/>
        </a:p>
      </dgm:t>
    </dgm:pt>
    <dgm:pt modelId="{B216874A-2C95-3D49-A835-D5CCB7516D3E}" type="sibTrans" cxnId="{1757480F-DD6E-E24B-87EE-E378184DF207}">
      <dgm:prSet/>
      <dgm:spPr/>
      <dgm:t>
        <a:bodyPr/>
        <a:lstStyle/>
        <a:p>
          <a:endParaRPr lang="en-US"/>
        </a:p>
      </dgm:t>
    </dgm:pt>
    <dgm:pt modelId="{DA84294A-E17C-DF45-899C-5E820F42E7D7}">
      <dgm:prSet phldrT="[Text]" custT="1"/>
      <dgm:spPr/>
      <dgm:t>
        <a:bodyPr/>
        <a:lstStyle/>
        <a:p>
          <a:r>
            <a:rPr lang="en-US" sz="1600"/>
            <a:t>Assessment team identification and training</a:t>
          </a:r>
        </a:p>
      </dgm:t>
    </dgm:pt>
    <dgm:pt modelId="{9B046590-F0F6-1649-BAE8-BF0EBBAE543A}" type="parTrans" cxnId="{871E351F-339E-A243-A137-589371E95F24}">
      <dgm:prSet/>
      <dgm:spPr/>
      <dgm:t>
        <a:bodyPr/>
        <a:lstStyle/>
        <a:p>
          <a:endParaRPr lang="en-US"/>
        </a:p>
      </dgm:t>
    </dgm:pt>
    <dgm:pt modelId="{9F8F101F-24A5-9F4B-842B-C63EEF08A4B8}" type="sibTrans" cxnId="{871E351F-339E-A243-A137-589371E95F24}">
      <dgm:prSet/>
      <dgm:spPr/>
      <dgm:t>
        <a:bodyPr/>
        <a:lstStyle/>
        <a:p>
          <a:endParaRPr lang="en-US"/>
        </a:p>
      </dgm:t>
    </dgm:pt>
    <dgm:pt modelId="{30B1F08B-809F-6147-86A7-33F2A7FC8A6C}">
      <dgm:prSet phldrT="[Text]" custT="1"/>
      <dgm:spPr/>
      <dgm:t>
        <a:bodyPr/>
        <a:lstStyle/>
        <a:p>
          <a:r>
            <a:rPr lang="en-US" sz="1600" b="0"/>
            <a:t>Data collection:</a:t>
          </a:r>
        </a:p>
      </dgm:t>
    </dgm:pt>
    <dgm:pt modelId="{6CCC4125-C6D0-F349-9B7A-F2DA71BEBD10}" type="parTrans" cxnId="{1277D99F-156D-8E4B-A723-5F55EAB0EE92}">
      <dgm:prSet/>
      <dgm:spPr/>
      <dgm:t>
        <a:bodyPr/>
        <a:lstStyle/>
        <a:p>
          <a:endParaRPr lang="en-US"/>
        </a:p>
      </dgm:t>
    </dgm:pt>
    <dgm:pt modelId="{45511888-E8E9-E545-9607-75EEBB827567}" type="sibTrans" cxnId="{1277D99F-156D-8E4B-A723-5F55EAB0EE92}">
      <dgm:prSet/>
      <dgm:spPr/>
      <dgm:t>
        <a:bodyPr/>
        <a:lstStyle/>
        <a:p>
          <a:endParaRPr lang="en-US"/>
        </a:p>
      </dgm:t>
    </dgm:pt>
    <dgm:pt modelId="{4326FF12-1D19-2344-9937-10E28E30CD54}">
      <dgm:prSet/>
      <dgm:spPr/>
      <dgm:t>
        <a:bodyPr/>
        <a:lstStyle/>
        <a:p>
          <a:r>
            <a:rPr lang="en-US"/>
            <a:t>Step 4</a:t>
          </a:r>
        </a:p>
      </dgm:t>
    </dgm:pt>
    <dgm:pt modelId="{285E5E12-223B-B744-99C6-24E8B3DD54D9}" type="parTrans" cxnId="{E60150B6-7B65-7543-B4FF-8A536FDACE25}">
      <dgm:prSet/>
      <dgm:spPr/>
      <dgm:t>
        <a:bodyPr/>
        <a:lstStyle/>
        <a:p>
          <a:endParaRPr lang="en-US"/>
        </a:p>
      </dgm:t>
    </dgm:pt>
    <dgm:pt modelId="{78FB7910-9D6F-7649-8B60-A3B0C4E04FB3}" type="sibTrans" cxnId="{E60150B6-7B65-7543-B4FF-8A536FDACE25}">
      <dgm:prSet/>
      <dgm:spPr/>
      <dgm:t>
        <a:bodyPr/>
        <a:lstStyle/>
        <a:p>
          <a:endParaRPr lang="en-US"/>
        </a:p>
      </dgm:t>
    </dgm:pt>
    <dgm:pt modelId="{6E84CE51-0CA2-EB46-979F-3AC9C5EDE107}">
      <dgm:prSet custT="1"/>
      <dgm:spPr/>
      <dgm:t>
        <a:bodyPr/>
        <a:lstStyle/>
        <a:p>
          <a:r>
            <a:rPr lang="en-US" sz="1600" dirty="0"/>
            <a:t>Data cleaning and sorting</a:t>
          </a:r>
        </a:p>
        <a:p>
          <a:r>
            <a:rPr lang="en-US" sz="1600" dirty="0"/>
            <a:t>Data analysis</a:t>
          </a:r>
        </a:p>
        <a:p>
          <a:r>
            <a:rPr lang="en-US" sz="1600" dirty="0"/>
            <a:t>Assessment report writing and sharing</a:t>
          </a:r>
        </a:p>
      </dgm:t>
    </dgm:pt>
    <dgm:pt modelId="{05914389-1FF2-E649-B96A-37DD3C49796C}" type="parTrans" cxnId="{F73CD22B-862B-FC4C-B460-732492EBB70D}">
      <dgm:prSet/>
      <dgm:spPr/>
      <dgm:t>
        <a:bodyPr/>
        <a:lstStyle/>
        <a:p>
          <a:endParaRPr lang="en-US"/>
        </a:p>
      </dgm:t>
    </dgm:pt>
    <dgm:pt modelId="{D7552DBC-1BD0-DC41-8241-D877884766CF}" type="sibTrans" cxnId="{F73CD22B-862B-FC4C-B460-732492EBB70D}">
      <dgm:prSet/>
      <dgm:spPr/>
      <dgm:t>
        <a:bodyPr/>
        <a:lstStyle/>
        <a:p>
          <a:endParaRPr lang="en-US"/>
        </a:p>
      </dgm:t>
    </dgm:pt>
    <dgm:pt modelId="{EE13362B-66B4-ED4E-82B2-6EAC465C8C38}">
      <dgm:prSet phldrT="[Text]" custT="1"/>
      <dgm:spPr/>
      <dgm:t>
        <a:bodyPr/>
        <a:lstStyle/>
        <a:p>
          <a:r>
            <a:rPr lang="en-US" sz="1600" dirty="0"/>
            <a:t>Key </a:t>
          </a:r>
          <a:r>
            <a:rPr lang="en-US" sz="1600" dirty="0" smtClean="0"/>
            <a:t>informant</a:t>
          </a:r>
          <a:r>
            <a:rPr lang="en-US" sz="1600" dirty="0"/>
            <a:t>/ stakeholder identification</a:t>
          </a:r>
        </a:p>
      </dgm:t>
    </dgm:pt>
    <dgm:pt modelId="{10B9A670-FB7D-704D-BDD5-1D889E4C2270}" type="parTrans" cxnId="{26663638-7A64-1344-865F-9D7AD7352DFA}">
      <dgm:prSet/>
      <dgm:spPr/>
      <dgm:t>
        <a:bodyPr/>
        <a:lstStyle/>
        <a:p>
          <a:endParaRPr lang="en-US"/>
        </a:p>
      </dgm:t>
    </dgm:pt>
    <dgm:pt modelId="{7003A082-505E-894A-9939-4F1AE3453AE6}" type="sibTrans" cxnId="{26663638-7A64-1344-865F-9D7AD7352DFA}">
      <dgm:prSet/>
      <dgm:spPr/>
      <dgm:t>
        <a:bodyPr/>
        <a:lstStyle/>
        <a:p>
          <a:endParaRPr lang="en-US"/>
        </a:p>
      </dgm:t>
    </dgm:pt>
    <dgm:pt modelId="{C5D8BB31-0B54-5541-A7D4-8D4D5EBB6192}">
      <dgm:prSet phldrT="[Text]" custT="1"/>
      <dgm:spPr/>
      <dgm:t>
        <a:bodyPr/>
        <a:lstStyle/>
        <a:p>
          <a:r>
            <a:rPr lang="en-US" sz="1600"/>
            <a:t>Assessment parameters defined, sampling methodology</a:t>
          </a:r>
        </a:p>
      </dgm:t>
    </dgm:pt>
    <dgm:pt modelId="{95B73B3F-16F6-9A46-ACFE-EB16D3E51D86}" type="parTrans" cxnId="{93E69696-463E-EC44-9932-6EE01C59F03D}">
      <dgm:prSet/>
      <dgm:spPr/>
      <dgm:t>
        <a:bodyPr/>
        <a:lstStyle/>
        <a:p>
          <a:endParaRPr lang="en-US"/>
        </a:p>
      </dgm:t>
    </dgm:pt>
    <dgm:pt modelId="{0D0018EA-DA4E-A84E-B265-7AC172DE466F}" type="sibTrans" cxnId="{93E69696-463E-EC44-9932-6EE01C59F03D}">
      <dgm:prSet/>
      <dgm:spPr/>
      <dgm:t>
        <a:bodyPr/>
        <a:lstStyle/>
        <a:p>
          <a:endParaRPr lang="en-US"/>
        </a:p>
      </dgm:t>
    </dgm:pt>
    <dgm:pt modelId="{50EB9241-659D-8D4E-AA08-1B8269772B7D}">
      <dgm:prSet phldrT="[Text]" custT="1"/>
      <dgm:spPr/>
      <dgm:t>
        <a:bodyPr/>
        <a:lstStyle/>
        <a:p>
          <a:r>
            <a:rPr lang="en-US" sz="1600" dirty="0"/>
            <a:t>Terms of Reference</a:t>
          </a:r>
        </a:p>
      </dgm:t>
    </dgm:pt>
    <dgm:pt modelId="{8295E79C-C84B-004C-AEF5-00C48816C2EB}" type="parTrans" cxnId="{066689B9-3B83-8146-9E42-1B53FFD5517A}">
      <dgm:prSet/>
      <dgm:spPr/>
      <dgm:t>
        <a:bodyPr/>
        <a:lstStyle/>
        <a:p>
          <a:endParaRPr lang="en-US"/>
        </a:p>
      </dgm:t>
    </dgm:pt>
    <dgm:pt modelId="{001696D5-BEDA-4246-B2FD-63489629F84E}" type="sibTrans" cxnId="{066689B9-3B83-8146-9E42-1B53FFD5517A}">
      <dgm:prSet/>
      <dgm:spPr/>
      <dgm:t>
        <a:bodyPr/>
        <a:lstStyle/>
        <a:p>
          <a:endParaRPr lang="en-US"/>
        </a:p>
      </dgm:t>
    </dgm:pt>
    <dgm:pt modelId="{D29F4AC9-BA33-D64B-9372-0B7C0E54C0C4}">
      <dgm:prSet phldrT="[Text]" custT="1"/>
      <dgm:spPr/>
      <dgm:t>
        <a:bodyPr/>
        <a:lstStyle/>
        <a:p>
          <a:r>
            <a:rPr lang="en-US" sz="1600"/>
            <a:t>Contextualisation of assessment tools</a:t>
          </a:r>
        </a:p>
      </dgm:t>
    </dgm:pt>
    <dgm:pt modelId="{A39D47E2-530A-1C4A-ABEF-6C4054D2B1B6}" type="parTrans" cxnId="{DE5CEBC4-22F9-9647-B596-1B7E30719311}">
      <dgm:prSet/>
      <dgm:spPr/>
      <dgm:t>
        <a:bodyPr/>
        <a:lstStyle/>
        <a:p>
          <a:endParaRPr lang="en-US"/>
        </a:p>
      </dgm:t>
    </dgm:pt>
    <dgm:pt modelId="{B8F92B7D-1CC6-5044-BFFD-65D78C4DA195}" type="sibTrans" cxnId="{DE5CEBC4-22F9-9647-B596-1B7E30719311}">
      <dgm:prSet/>
      <dgm:spPr/>
      <dgm:t>
        <a:bodyPr/>
        <a:lstStyle/>
        <a:p>
          <a:endParaRPr lang="en-US"/>
        </a:p>
      </dgm:t>
    </dgm:pt>
    <dgm:pt modelId="{AEBEF053-9C6A-2C4F-B7B5-94385C297DBC}">
      <dgm:prSet phldrT="[Text]" custT="1"/>
      <dgm:spPr/>
      <dgm:t>
        <a:bodyPr/>
        <a:lstStyle/>
        <a:p>
          <a:r>
            <a:rPr lang="en-US" sz="1600"/>
            <a:t>- Key informant interviews, </a:t>
          </a:r>
        </a:p>
      </dgm:t>
    </dgm:pt>
    <dgm:pt modelId="{2E24061D-3BA6-2847-AFD3-391999E7BF73}" type="parTrans" cxnId="{5C8DCE5B-800A-A14B-8728-BF7F6FBCB975}">
      <dgm:prSet/>
      <dgm:spPr/>
      <dgm:t>
        <a:bodyPr/>
        <a:lstStyle/>
        <a:p>
          <a:endParaRPr lang="en-US"/>
        </a:p>
      </dgm:t>
    </dgm:pt>
    <dgm:pt modelId="{3B3E140F-F160-2E47-B9B2-3D617B11B523}" type="sibTrans" cxnId="{5C8DCE5B-800A-A14B-8728-BF7F6FBCB975}">
      <dgm:prSet/>
      <dgm:spPr/>
      <dgm:t>
        <a:bodyPr/>
        <a:lstStyle/>
        <a:p>
          <a:endParaRPr lang="en-US"/>
        </a:p>
      </dgm:t>
    </dgm:pt>
    <dgm:pt modelId="{9E0B1BD5-3D38-A44F-91EF-4FB0ABB98652}">
      <dgm:prSet phldrT="[Text]" custT="1"/>
      <dgm:spPr/>
      <dgm:t>
        <a:bodyPr/>
        <a:lstStyle/>
        <a:p>
          <a:r>
            <a:rPr lang="en-US" sz="1600" dirty="0"/>
            <a:t>- Focus </a:t>
          </a:r>
          <a:r>
            <a:rPr lang="en-US" sz="1600" dirty="0" smtClean="0"/>
            <a:t>group discussions</a:t>
          </a:r>
          <a:endParaRPr lang="en-US" sz="1600" dirty="0"/>
        </a:p>
      </dgm:t>
    </dgm:pt>
    <dgm:pt modelId="{C8D99C17-4BFB-0C4D-8AFD-998C25139ED4}" type="parTrans" cxnId="{CF25FD41-DC7E-0E4D-8ABA-9A4308E96B50}">
      <dgm:prSet/>
      <dgm:spPr/>
      <dgm:t>
        <a:bodyPr/>
        <a:lstStyle/>
        <a:p>
          <a:endParaRPr lang="en-US"/>
        </a:p>
      </dgm:t>
    </dgm:pt>
    <dgm:pt modelId="{43AB6D92-53E8-DF4B-8109-A6988A73A2F5}" type="sibTrans" cxnId="{CF25FD41-DC7E-0E4D-8ABA-9A4308E96B50}">
      <dgm:prSet/>
      <dgm:spPr/>
      <dgm:t>
        <a:bodyPr/>
        <a:lstStyle/>
        <a:p>
          <a:endParaRPr lang="en-US"/>
        </a:p>
      </dgm:t>
    </dgm:pt>
    <dgm:pt modelId="{56D72832-25EC-894A-A83F-86595A78E2DC}">
      <dgm:prSet phldrT="[Text]" custT="1"/>
      <dgm:spPr/>
      <dgm:t>
        <a:bodyPr/>
        <a:lstStyle/>
        <a:p>
          <a:r>
            <a:rPr lang="en-US" sz="1600" dirty="0"/>
            <a:t>- Household interviews</a:t>
          </a:r>
        </a:p>
        <a:p>
          <a:r>
            <a:rPr lang="en-US" sz="1600" dirty="0" smtClean="0"/>
            <a:t>Post-assessment </a:t>
          </a:r>
          <a:r>
            <a:rPr lang="en-US" sz="1600" dirty="0"/>
            <a:t>team reflection meetings</a:t>
          </a:r>
        </a:p>
      </dgm:t>
    </dgm:pt>
    <dgm:pt modelId="{BBA45094-F045-C54C-B79A-1B83472C99B0}" type="parTrans" cxnId="{30D11DB3-F1F4-F943-9CB6-4EDCF754EC10}">
      <dgm:prSet/>
      <dgm:spPr/>
      <dgm:t>
        <a:bodyPr/>
        <a:lstStyle/>
        <a:p>
          <a:endParaRPr lang="en-US"/>
        </a:p>
      </dgm:t>
    </dgm:pt>
    <dgm:pt modelId="{467C0F0E-CA84-4E42-AC39-52B6C0B2488B}" type="sibTrans" cxnId="{30D11DB3-F1F4-F943-9CB6-4EDCF754EC10}">
      <dgm:prSet/>
      <dgm:spPr/>
      <dgm:t>
        <a:bodyPr/>
        <a:lstStyle/>
        <a:p>
          <a:endParaRPr lang="en-US"/>
        </a:p>
      </dgm:t>
    </dgm:pt>
    <dgm:pt modelId="{C03D33F2-172B-6F41-9B9B-64ACBAF3DDD3}">
      <dgm:prSet phldrT="[Text]"/>
      <dgm:spPr/>
      <dgm:t>
        <a:bodyPr/>
        <a:lstStyle/>
        <a:p>
          <a:r>
            <a:rPr lang="en-US"/>
            <a:t>Step 3</a:t>
          </a:r>
        </a:p>
      </dgm:t>
    </dgm:pt>
    <dgm:pt modelId="{E0CD74BE-0258-EF4C-A842-01781671AB57}" type="sibTrans" cxnId="{5E2C7807-BA7F-B74C-B32B-C60B52D830DD}">
      <dgm:prSet/>
      <dgm:spPr/>
      <dgm:t>
        <a:bodyPr/>
        <a:lstStyle/>
        <a:p>
          <a:endParaRPr lang="en-US"/>
        </a:p>
      </dgm:t>
    </dgm:pt>
    <dgm:pt modelId="{88F4FF84-2373-D34F-A19B-B2E607E36C81}" type="parTrans" cxnId="{5E2C7807-BA7F-B74C-B32B-C60B52D830DD}">
      <dgm:prSet/>
      <dgm:spPr/>
      <dgm:t>
        <a:bodyPr/>
        <a:lstStyle/>
        <a:p>
          <a:endParaRPr lang="en-US"/>
        </a:p>
      </dgm:t>
    </dgm:pt>
    <dgm:pt modelId="{68991626-5915-4B72-B599-2AFCA2BD8ED3}">
      <dgm:prSet phldrT="[Text]" custT="1"/>
      <dgm:spPr/>
      <dgm:t>
        <a:bodyPr/>
        <a:lstStyle/>
        <a:p>
          <a:r>
            <a:rPr lang="en-US" sz="1600" dirty="0"/>
            <a:t>Map urban area of interest</a:t>
          </a:r>
        </a:p>
      </dgm:t>
    </dgm:pt>
    <dgm:pt modelId="{51407150-068D-422A-A1CC-244A0BFF3364}" type="parTrans" cxnId="{F87006A5-8A17-49D2-901B-D4CDFECFA8E3}">
      <dgm:prSet/>
      <dgm:spPr/>
      <dgm:t>
        <a:bodyPr/>
        <a:lstStyle/>
        <a:p>
          <a:endParaRPr lang="en-US"/>
        </a:p>
      </dgm:t>
    </dgm:pt>
    <dgm:pt modelId="{D79FCACD-D905-4DBC-9DB9-2B368DFB3493}" type="sibTrans" cxnId="{F87006A5-8A17-49D2-901B-D4CDFECFA8E3}">
      <dgm:prSet/>
      <dgm:spPr/>
      <dgm:t>
        <a:bodyPr/>
        <a:lstStyle/>
        <a:p>
          <a:endParaRPr lang="en-US"/>
        </a:p>
      </dgm:t>
    </dgm:pt>
    <dgm:pt modelId="{FE83923D-9ABE-224D-9109-AEB6B63A628A}">
      <dgm:prSet phldrT="[Text]" custT="1"/>
      <dgm:spPr/>
      <dgm:t>
        <a:bodyPr/>
        <a:lstStyle/>
        <a:p>
          <a:r>
            <a:rPr lang="en-US" sz="1600" dirty="0"/>
            <a:t>Secondary data analysis</a:t>
          </a:r>
        </a:p>
      </dgm:t>
    </dgm:pt>
    <dgm:pt modelId="{4ADFB7D1-48D8-EF4F-9B16-D1E11D06A48F}" type="parTrans" cxnId="{5E8F410E-7711-9441-9817-02992966D942}">
      <dgm:prSet/>
      <dgm:spPr/>
      <dgm:t>
        <a:bodyPr/>
        <a:lstStyle/>
        <a:p>
          <a:endParaRPr lang="en-US"/>
        </a:p>
      </dgm:t>
    </dgm:pt>
    <dgm:pt modelId="{0811D20A-7D04-2B42-B8FE-126E00A6D790}" type="sibTrans" cxnId="{5E8F410E-7711-9441-9817-02992966D942}">
      <dgm:prSet/>
      <dgm:spPr/>
      <dgm:t>
        <a:bodyPr/>
        <a:lstStyle/>
        <a:p>
          <a:endParaRPr lang="en-US"/>
        </a:p>
      </dgm:t>
    </dgm:pt>
    <dgm:pt modelId="{444093A5-BB41-964F-A25E-F26A5DAF481C}" type="pres">
      <dgm:prSet presAssocID="{ACBE9A13-556E-2541-93BC-4D43C51E34D4}" presName="Name0" presStyleCnt="0">
        <dgm:presLayoutVars>
          <dgm:chMax val="5"/>
          <dgm:chPref val="5"/>
          <dgm:dir/>
          <dgm:animLvl val="lvl"/>
        </dgm:presLayoutVars>
      </dgm:prSet>
      <dgm:spPr/>
      <dgm:t>
        <a:bodyPr/>
        <a:lstStyle/>
        <a:p>
          <a:endParaRPr lang="en-GB"/>
        </a:p>
      </dgm:t>
    </dgm:pt>
    <dgm:pt modelId="{E8703652-0ADD-404A-8B16-413544805CDB}" type="pres">
      <dgm:prSet presAssocID="{377B5284-57F9-ED4A-A821-5DDD3823EE8E}" presName="parentText1" presStyleLbl="node1" presStyleIdx="0" presStyleCnt="4">
        <dgm:presLayoutVars>
          <dgm:chMax/>
          <dgm:chPref val="3"/>
          <dgm:bulletEnabled val="1"/>
        </dgm:presLayoutVars>
      </dgm:prSet>
      <dgm:spPr/>
      <dgm:t>
        <a:bodyPr/>
        <a:lstStyle/>
        <a:p>
          <a:endParaRPr lang="en-GB"/>
        </a:p>
      </dgm:t>
    </dgm:pt>
    <dgm:pt modelId="{680D9CEF-FE0E-8546-8497-94617839580C}" type="pres">
      <dgm:prSet presAssocID="{377B5284-57F9-ED4A-A821-5DDD3823EE8E}" presName="childText1" presStyleLbl="solidAlignAcc1" presStyleIdx="0" presStyleCnt="4" custScaleX="100000" custScaleY="166076" custLinFactNeighborX="5694" custLinFactNeighborY="33320">
        <dgm:presLayoutVars>
          <dgm:chMax val="0"/>
          <dgm:chPref val="0"/>
          <dgm:bulletEnabled val="1"/>
        </dgm:presLayoutVars>
      </dgm:prSet>
      <dgm:spPr/>
      <dgm:t>
        <a:bodyPr/>
        <a:lstStyle/>
        <a:p>
          <a:endParaRPr lang="en-GB"/>
        </a:p>
      </dgm:t>
    </dgm:pt>
    <dgm:pt modelId="{3ACB4113-7A26-A34B-9CA3-F98309810482}" type="pres">
      <dgm:prSet presAssocID="{5130C7B1-3040-6D4D-AE90-1C26150B0645}" presName="parentText2" presStyleLbl="node1" presStyleIdx="1" presStyleCnt="4">
        <dgm:presLayoutVars>
          <dgm:chMax/>
          <dgm:chPref val="3"/>
          <dgm:bulletEnabled val="1"/>
        </dgm:presLayoutVars>
      </dgm:prSet>
      <dgm:spPr/>
      <dgm:t>
        <a:bodyPr/>
        <a:lstStyle/>
        <a:p>
          <a:endParaRPr lang="en-GB"/>
        </a:p>
      </dgm:t>
    </dgm:pt>
    <dgm:pt modelId="{2D078498-18E0-3441-8A29-86C47E0105A9}" type="pres">
      <dgm:prSet presAssocID="{5130C7B1-3040-6D4D-AE90-1C26150B0645}" presName="childText2" presStyleLbl="solidAlignAcc1" presStyleIdx="1" presStyleCnt="4">
        <dgm:presLayoutVars>
          <dgm:chMax val="0"/>
          <dgm:chPref val="0"/>
          <dgm:bulletEnabled val="1"/>
        </dgm:presLayoutVars>
      </dgm:prSet>
      <dgm:spPr/>
      <dgm:t>
        <a:bodyPr/>
        <a:lstStyle/>
        <a:p>
          <a:endParaRPr lang="en-GB"/>
        </a:p>
      </dgm:t>
    </dgm:pt>
    <dgm:pt modelId="{F04A0DBC-4402-B346-A83D-573C0FCB15F6}" type="pres">
      <dgm:prSet presAssocID="{C03D33F2-172B-6F41-9B9B-64ACBAF3DDD3}" presName="parentText3" presStyleLbl="node1" presStyleIdx="2" presStyleCnt="4">
        <dgm:presLayoutVars>
          <dgm:chMax/>
          <dgm:chPref val="3"/>
          <dgm:bulletEnabled val="1"/>
        </dgm:presLayoutVars>
      </dgm:prSet>
      <dgm:spPr/>
      <dgm:t>
        <a:bodyPr/>
        <a:lstStyle/>
        <a:p>
          <a:endParaRPr lang="en-GB"/>
        </a:p>
      </dgm:t>
    </dgm:pt>
    <dgm:pt modelId="{F659503E-21BE-8A48-99A9-E5FA3D7AC70F}" type="pres">
      <dgm:prSet presAssocID="{C03D33F2-172B-6F41-9B9B-64ACBAF3DDD3}" presName="childText3" presStyleLbl="solidAlignAcc1" presStyleIdx="2" presStyleCnt="4" custScaleY="125895" custLinFactNeighborY="12964">
        <dgm:presLayoutVars>
          <dgm:chMax val="0"/>
          <dgm:chPref val="0"/>
          <dgm:bulletEnabled val="1"/>
        </dgm:presLayoutVars>
      </dgm:prSet>
      <dgm:spPr/>
      <dgm:t>
        <a:bodyPr/>
        <a:lstStyle/>
        <a:p>
          <a:endParaRPr lang="en-GB"/>
        </a:p>
      </dgm:t>
    </dgm:pt>
    <dgm:pt modelId="{B63B8464-2427-6E4A-967F-E98B9D657877}" type="pres">
      <dgm:prSet presAssocID="{4326FF12-1D19-2344-9937-10E28E30CD54}" presName="parentText4" presStyleLbl="node1" presStyleIdx="3" presStyleCnt="4">
        <dgm:presLayoutVars>
          <dgm:chMax/>
          <dgm:chPref val="3"/>
          <dgm:bulletEnabled val="1"/>
        </dgm:presLayoutVars>
      </dgm:prSet>
      <dgm:spPr/>
      <dgm:t>
        <a:bodyPr/>
        <a:lstStyle/>
        <a:p>
          <a:endParaRPr lang="en-GB"/>
        </a:p>
      </dgm:t>
    </dgm:pt>
    <dgm:pt modelId="{1121A072-C9CE-8842-91DE-41300159868D}" type="pres">
      <dgm:prSet presAssocID="{4326FF12-1D19-2344-9937-10E28E30CD54}" presName="childText4" presStyleLbl="solidAlignAcc1" presStyleIdx="3" presStyleCnt="4">
        <dgm:presLayoutVars>
          <dgm:chMax val="0"/>
          <dgm:chPref val="0"/>
          <dgm:bulletEnabled val="1"/>
        </dgm:presLayoutVars>
      </dgm:prSet>
      <dgm:spPr/>
      <dgm:t>
        <a:bodyPr/>
        <a:lstStyle/>
        <a:p>
          <a:endParaRPr lang="en-GB"/>
        </a:p>
      </dgm:t>
    </dgm:pt>
  </dgm:ptLst>
  <dgm:cxnLst>
    <dgm:cxn modelId="{26663638-7A64-1344-865F-9D7AD7352DFA}" srcId="{377B5284-57F9-ED4A-A821-5DDD3823EE8E}" destId="{EE13362B-66B4-ED4E-82B2-6EAC465C8C38}" srcOrd="1" destOrd="0" parTransId="{10B9A670-FB7D-704D-BDD5-1D889E4C2270}" sibTransId="{7003A082-505E-894A-9939-4F1AE3453AE6}"/>
    <dgm:cxn modelId="{DE5CEBC4-22F9-9647-B596-1B7E30719311}" srcId="{5130C7B1-3040-6D4D-AE90-1C26150B0645}" destId="{D29F4AC9-BA33-D64B-9372-0B7C0E54C0C4}" srcOrd="1" destOrd="0" parTransId="{A39D47E2-530A-1C4A-ABEF-6C4054D2B1B6}" sibTransId="{B8F92B7D-1CC6-5044-BFFD-65D78C4DA195}"/>
    <dgm:cxn modelId="{CF25FD41-DC7E-0E4D-8ABA-9A4308E96B50}" srcId="{C03D33F2-172B-6F41-9B9B-64ACBAF3DDD3}" destId="{9E0B1BD5-3D38-A44F-91EF-4FB0ABB98652}" srcOrd="2" destOrd="0" parTransId="{C8D99C17-4BFB-0C4D-8AFD-998C25139ED4}" sibTransId="{43AB6D92-53E8-DF4B-8109-A6988A73A2F5}"/>
    <dgm:cxn modelId="{1563A6C4-BDD4-3444-B131-A2084E1C2284}" srcId="{ACBE9A13-556E-2541-93BC-4D43C51E34D4}" destId="{377B5284-57F9-ED4A-A821-5DDD3823EE8E}" srcOrd="0" destOrd="0" parTransId="{943C5731-4F3A-DC40-BA78-1B7A377ADA2E}" sibTransId="{FA978604-A176-484F-B615-EB334D633863}"/>
    <dgm:cxn modelId="{229B7FB4-A614-D64C-B4C8-7E48200DBCF1}" type="presOf" srcId="{30B1F08B-809F-6147-86A7-33F2A7FC8A6C}" destId="{F659503E-21BE-8A48-99A9-E5FA3D7AC70F}" srcOrd="0" destOrd="0" presId="urn:microsoft.com/office/officeart/2009/3/layout/IncreasingArrowsProcess"/>
    <dgm:cxn modelId="{10B54877-38E2-B347-873D-A0695C890BE7}" type="presOf" srcId="{ACBE9A13-556E-2541-93BC-4D43C51E34D4}" destId="{444093A5-BB41-964F-A25E-F26A5DAF481C}" srcOrd="0" destOrd="0" presId="urn:microsoft.com/office/officeart/2009/3/layout/IncreasingArrowsProcess"/>
    <dgm:cxn modelId="{062A4CE9-FE22-0F43-8C84-F867A8CE345B}" type="presOf" srcId="{377B5284-57F9-ED4A-A821-5DDD3823EE8E}" destId="{E8703652-0ADD-404A-8B16-413544805CDB}" srcOrd="0" destOrd="0" presId="urn:microsoft.com/office/officeart/2009/3/layout/IncreasingArrowsProcess"/>
    <dgm:cxn modelId="{3DCFD31A-94B8-D84E-9564-A2FA5579E443}" type="presOf" srcId="{AEBEF053-9C6A-2C4F-B7B5-94385C297DBC}" destId="{F659503E-21BE-8A48-99A9-E5FA3D7AC70F}" srcOrd="0" destOrd="1" presId="urn:microsoft.com/office/officeart/2009/3/layout/IncreasingArrowsProcess"/>
    <dgm:cxn modelId="{1E7B572B-B24E-544A-A94C-6ED307AF3239}" type="presOf" srcId="{5130C7B1-3040-6D4D-AE90-1C26150B0645}" destId="{3ACB4113-7A26-A34B-9CA3-F98309810482}" srcOrd="0" destOrd="0" presId="urn:microsoft.com/office/officeart/2009/3/layout/IncreasingArrowsProcess"/>
    <dgm:cxn modelId="{2A5E0F29-C36B-B348-90B8-84A95ED7EEBC}" type="presOf" srcId="{C03D33F2-172B-6F41-9B9B-64ACBAF3DDD3}" destId="{F04A0DBC-4402-B346-A83D-573C0FCB15F6}" srcOrd="0" destOrd="0" presId="urn:microsoft.com/office/officeart/2009/3/layout/IncreasingArrowsProcess"/>
    <dgm:cxn modelId="{156C476C-44FF-3F49-90B5-0AEDA7945086}" type="presOf" srcId="{6E84CE51-0CA2-EB46-979F-3AC9C5EDE107}" destId="{1121A072-C9CE-8842-91DE-41300159868D}" srcOrd="0" destOrd="0" presId="urn:microsoft.com/office/officeart/2009/3/layout/IncreasingArrowsProcess"/>
    <dgm:cxn modelId="{81E5E2B6-D182-B147-A883-B390E36727CC}" type="presOf" srcId="{56D72832-25EC-894A-A83F-86595A78E2DC}" destId="{F659503E-21BE-8A48-99A9-E5FA3D7AC70F}" srcOrd="0" destOrd="3" presId="urn:microsoft.com/office/officeart/2009/3/layout/IncreasingArrowsProcess"/>
    <dgm:cxn modelId="{871E351F-339E-A243-A137-589371E95F24}" srcId="{5130C7B1-3040-6D4D-AE90-1C26150B0645}" destId="{DA84294A-E17C-DF45-899C-5E820F42E7D7}" srcOrd="0" destOrd="0" parTransId="{9B046590-F0F6-1649-BAE8-BF0EBBAE543A}" sibTransId="{9F8F101F-24A5-9F4B-842B-C63EEF08A4B8}"/>
    <dgm:cxn modelId="{066689B9-3B83-8146-9E42-1B53FFD5517A}" srcId="{377B5284-57F9-ED4A-A821-5DDD3823EE8E}" destId="{50EB9241-659D-8D4E-AA08-1B8269772B7D}" srcOrd="4" destOrd="0" parTransId="{8295E79C-C84B-004C-AEF5-00C48816C2EB}" sibTransId="{001696D5-BEDA-4246-B2FD-63489629F84E}"/>
    <dgm:cxn modelId="{702C7C18-74BF-7A46-A3A8-C57DE9F41D1D}" type="presOf" srcId="{EE13362B-66B4-ED4E-82B2-6EAC465C8C38}" destId="{680D9CEF-FE0E-8546-8497-94617839580C}" srcOrd="0" destOrd="1" presId="urn:microsoft.com/office/officeart/2009/3/layout/IncreasingArrowsProcess"/>
    <dgm:cxn modelId="{5E2C7807-BA7F-B74C-B32B-C60B52D830DD}" srcId="{ACBE9A13-556E-2541-93BC-4D43C51E34D4}" destId="{C03D33F2-172B-6F41-9B9B-64ACBAF3DDD3}" srcOrd="2" destOrd="0" parTransId="{88F4FF84-2373-D34F-A19B-B2E607E36C81}" sibTransId="{E0CD74BE-0258-EF4C-A842-01781671AB57}"/>
    <dgm:cxn modelId="{E60150B6-7B65-7543-B4FF-8A536FDACE25}" srcId="{ACBE9A13-556E-2541-93BC-4D43C51E34D4}" destId="{4326FF12-1D19-2344-9937-10E28E30CD54}" srcOrd="3" destOrd="0" parTransId="{285E5E12-223B-B744-99C6-24E8B3DD54D9}" sibTransId="{78FB7910-9D6F-7649-8B60-A3B0C4E04FB3}"/>
    <dgm:cxn modelId="{20A72903-CB3F-6543-A41E-DEA5B9325CBB}" type="presOf" srcId="{FE83923D-9ABE-224D-9109-AEB6B63A628A}" destId="{680D9CEF-FE0E-8546-8497-94617839580C}" srcOrd="0" destOrd="3" presId="urn:microsoft.com/office/officeart/2009/3/layout/IncreasingArrowsProcess"/>
    <dgm:cxn modelId="{F87006A5-8A17-49D2-901B-D4CDFECFA8E3}" srcId="{377B5284-57F9-ED4A-A821-5DDD3823EE8E}" destId="{68991626-5915-4B72-B599-2AFCA2BD8ED3}" srcOrd="2" destOrd="0" parTransId="{51407150-068D-422A-A1CC-244A0BFF3364}" sibTransId="{D79FCACD-D905-4DBC-9DB9-2B368DFB3493}"/>
    <dgm:cxn modelId="{6C9F3475-FE84-454F-91C6-B94F8E8E648F}" type="presOf" srcId="{50EB9241-659D-8D4E-AA08-1B8269772B7D}" destId="{680D9CEF-FE0E-8546-8497-94617839580C}" srcOrd="0" destOrd="4" presId="urn:microsoft.com/office/officeart/2009/3/layout/IncreasingArrowsProcess"/>
    <dgm:cxn modelId="{F73CD22B-862B-FC4C-B460-732492EBB70D}" srcId="{4326FF12-1D19-2344-9937-10E28E30CD54}" destId="{6E84CE51-0CA2-EB46-979F-3AC9C5EDE107}" srcOrd="0" destOrd="0" parTransId="{05914389-1FF2-E649-B96A-37DD3C49796C}" sibTransId="{D7552DBC-1BD0-DC41-8241-D877884766CF}"/>
    <dgm:cxn modelId="{F169C869-1E16-3E4C-A2C2-C7BED6F53B6A}" type="presOf" srcId="{D29F4AC9-BA33-D64B-9372-0B7C0E54C0C4}" destId="{2D078498-18E0-3441-8A29-86C47E0105A9}" srcOrd="0" destOrd="1" presId="urn:microsoft.com/office/officeart/2009/3/layout/IncreasingArrowsProcess"/>
    <dgm:cxn modelId="{F69F1D34-368B-E441-8D58-D9EFC5E9D49C}" type="presOf" srcId="{9E0B1BD5-3D38-A44F-91EF-4FB0ABB98652}" destId="{F659503E-21BE-8A48-99A9-E5FA3D7AC70F}" srcOrd="0" destOrd="2" presId="urn:microsoft.com/office/officeart/2009/3/layout/IncreasingArrowsProcess"/>
    <dgm:cxn modelId="{5E8F410E-7711-9441-9817-02992966D942}" srcId="{377B5284-57F9-ED4A-A821-5DDD3823EE8E}" destId="{FE83923D-9ABE-224D-9109-AEB6B63A628A}" srcOrd="3" destOrd="0" parTransId="{4ADFB7D1-48D8-EF4F-9B16-D1E11D06A48F}" sibTransId="{0811D20A-7D04-2B42-B8FE-126E00A6D790}"/>
    <dgm:cxn modelId="{18C29352-D77D-584F-BC9D-21C218DA9656}" type="presOf" srcId="{7B7B4B9F-1B68-F447-BA9B-C74F7666B074}" destId="{680D9CEF-FE0E-8546-8497-94617839580C}" srcOrd="0" destOrd="0" presId="urn:microsoft.com/office/officeart/2009/3/layout/IncreasingArrowsProcess"/>
    <dgm:cxn modelId="{5C8DCE5B-800A-A14B-8728-BF7F6FBCB975}" srcId="{C03D33F2-172B-6F41-9B9B-64ACBAF3DDD3}" destId="{AEBEF053-9C6A-2C4F-B7B5-94385C297DBC}" srcOrd="1" destOrd="0" parTransId="{2E24061D-3BA6-2847-AFD3-391999E7BF73}" sibTransId="{3B3E140F-F160-2E47-B9B2-3D617B11B523}"/>
    <dgm:cxn modelId="{F847DB31-C880-684B-A394-754C38C070E2}" type="presOf" srcId="{4326FF12-1D19-2344-9937-10E28E30CD54}" destId="{B63B8464-2427-6E4A-967F-E98B9D657877}" srcOrd="0" destOrd="0" presId="urn:microsoft.com/office/officeart/2009/3/layout/IncreasingArrowsProcess"/>
    <dgm:cxn modelId="{30D11DB3-F1F4-F943-9CB6-4EDCF754EC10}" srcId="{C03D33F2-172B-6F41-9B9B-64ACBAF3DDD3}" destId="{56D72832-25EC-894A-A83F-86595A78E2DC}" srcOrd="3" destOrd="0" parTransId="{BBA45094-F045-C54C-B79A-1B83472C99B0}" sibTransId="{467C0F0E-CA84-4E42-AC39-52B6C0B2488B}"/>
    <dgm:cxn modelId="{1277D99F-156D-8E4B-A723-5F55EAB0EE92}" srcId="{C03D33F2-172B-6F41-9B9B-64ACBAF3DDD3}" destId="{30B1F08B-809F-6147-86A7-33F2A7FC8A6C}" srcOrd="0" destOrd="0" parTransId="{6CCC4125-C6D0-F349-9B7A-F2DA71BEBD10}" sibTransId="{45511888-E8E9-E545-9607-75EEBB827567}"/>
    <dgm:cxn modelId="{109E83AB-4F68-3D45-B6EE-540152E3190C}" type="presOf" srcId="{68991626-5915-4B72-B599-2AFCA2BD8ED3}" destId="{680D9CEF-FE0E-8546-8497-94617839580C}" srcOrd="0" destOrd="2" presId="urn:microsoft.com/office/officeart/2009/3/layout/IncreasingArrowsProcess"/>
    <dgm:cxn modelId="{BB0318C6-91CD-A949-9DD8-C23560E041B5}" type="presOf" srcId="{DA84294A-E17C-DF45-899C-5E820F42E7D7}" destId="{2D078498-18E0-3441-8A29-86C47E0105A9}" srcOrd="0" destOrd="0" presId="urn:microsoft.com/office/officeart/2009/3/layout/IncreasingArrowsProcess"/>
    <dgm:cxn modelId="{DBA29C47-30E5-3843-AD07-9398F4F02274}" type="presOf" srcId="{C5D8BB31-0B54-5541-A7D4-8D4D5EBB6192}" destId="{680D9CEF-FE0E-8546-8497-94617839580C}" srcOrd="0" destOrd="5" presId="urn:microsoft.com/office/officeart/2009/3/layout/IncreasingArrowsProcess"/>
    <dgm:cxn modelId="{13CA8A03-FE0D-814F-ADD6-ADB0FF9B3B93}" srcId="{377B5284-57F9-ED4A-A821-5DDD3823EE8E}" destId="{7B7B4B9F-1B68-F447-BA9B-C74F7666B074}" srcOrd="0" destOrd="0" parTransId="{5FE95BF1-24BF-544C-B258-17D638A6E88A}" sibTransId="{BF7F0934-C753-A94C-8540-D7AD838C8725}"/>
    <dgm:cxn modelId="{93E69696-463E-EC44-9932-6EE01C59F03D}" srcId="{377B5284-57F9-ED4A-A821-5DDD3823EE8E}" destId="{C5D8BB31-0B54-5541-A7D4-8D4D5EBB6192}" srcOrd="5" destOrd="0" parTransId="{95B73B3F-16F6-9A46-ACFE-EB16D3E51D86}" sibTransId="{0D0018EA-DA4E-A84E-B265-7AC172DE466F}"/>
    <dgm:cxn modelId="{1757480F-DD6E-E24B-87EE-E378184DF207}" srcId="{ACBE9A13-556E-2541-93BC-4D43C51E34D4}" destId="{5130C7B1-3040-6D4D-AE90-1C26150B0645}" srcOrd="1" destOrd="0" parTransId="{2A192653-734D-524E-84BD-3CEC332332F4}" sibTransId="{B216874A-2C95-3D49-A835-D5CCB7516D3E}"/>
    <dgm:cxn modelId="{794D6F73-7C8B-594F-BC13-1EC53F9CC22C}" type="presParOf" srcId="{444093A5-BB41-964F-A25E-F26A5DAF481C}" destId="{E8703652-0ADD-404A-8B16-413544805CDB}" srcOrd="0" destOrd="0" presId="urn:microsoft.com/office/officeart/2009/3/layout/IncreasingArrowsProcess"/>
    <dgm:cxn modelId="{C6A64160-4270-E046-BF1E-9902BA9C9DE8}" type="presParOf" srcId="{444093A5-BB41-964F-A25E-F26A5DAF481C}" destId="{680D9CEF-FE0E-8546-8497-94617839580C}" srcOrd="1" destOrd="0" presId="urn:microsoft.com/office/officeart/2009/3/layout/IncreasingArrowsProcess"/>
    <dgm:cxn modelId="{BABC8F3B-8105-6B40-BDE8-D04C8BF22391}" type="presParOf" srcId="{444093A5-BB41-964F-A25E-F26A5DAF481C}" destId="{3ACB4113-7A26-A34B-9CA3-F98309810482}" srcOrd="2" destOrd="0" presId="urn:microsoft.com/office/officeart/2009/3/layout/IncreasingArrowsProcess"/>
    <dgm:cxn modelId="{7309531C-3F12-DF41-921F-3B6E07275D1A}" type="presParOf" srcId="{444093A5-BB41-964F-A25E-F26A5DAF481C}" destId="{2D078498-18E0-3441-8A29-86C47E0105A9}" srcOrd="3" destOrd="0" presId="urn:microsoft.com/office/officeart/2009/3/layout/IncreasingArrowsProcess"/>
    <dgm:cxn modelId="{69A6A4A4-3F6F-394E-BC69-3B0014A7210F}" type="presParOf" srcId="{444093A5-BB41-964F-A25E-F26A5DAF481C}" destId="{F04A0DBC-4402-B346-A83D-573C0FCB15F6}" srcOrd="4" destOrd="0" presId="urn:microsoft.com/office/officeart/2009/3/layout/IncreasingArrowsProcess"/>
    <dgm:cxn modelId="{8911278C-98B9-8D4F-AF38-2C69023C8ABD}" type="presParOf" srcId="{444093A5-BB41-964F-A25E-F26A5DAF481C}" destId="{F659503E-21BE-8A48-99A9-E5FA3D7AC70F}" srcOrd="5" destOrd="0" presId="urn:microsoft.com/office/officeart/2009/3/layout/IncreasingArrowsProcess"/>
    <dgm:cxn modelId="{49F95036-6264-CE4B-A445-776356FB30E0}" type="presParOf" srcId="{444093A5-BB41-964F-A25E-F26A5DAF481C}" destId="{B63B8464-2427-6E4A-967F-E98B9D657877}" srcOrd="6" destOrd="0" presId="urn:microsoft.com/office/officeart/2009/3/layout/IncreasingArrowsProcess"/>
    <dgm:cxn modelId="{4C9A585B-B032-894A-A5C4-69C780C19F77}" type="presParOf" srcId="{444093A5-BB41-964F-A25E-F26A5DAF481C}" destId="{1121A072-C9CE-8842-91DE-41300159868D}" srcOrd="7" destOrd="0" presId="urn:microsoft.com/office/officeart/2009/3/layout/IncreasingArrowsProcess"/>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03652-0ADD-404A-8B16-413544805CDB}">
      <dsp:nvSpPr>
        <dsp:cNvPr id="0" name=""/>
        <dsp:cNvSpPr/>
      </dsp:nvSpPr>
      <dsp:spPr>
        <a:xfrm>
          <a:off x="74339" y="485364"/>
          <a:ext cx="8306033" cy="1209233"/>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1966" numCol="1" spcCol="1270" anchor="ctr" anchorCtr="0">
          <a:noAutofit/>
        </a:bodyPr>
        <a:lstStyle/>
        <a:p>
          <a:pPr lvl="0" algn="l" defTabSz="1022350">
            <a:lnSpc>
              <a:spcPct val="90000"/>
            </a:lnSpc>
            <a:spcBef>
              <a:spcPct val="0"/>
            </a:spcBef>
            <a:spcAft>
              <a:spcPct val="35000"/>
            </a:spcAft>
          </a:pPr>
          <a:r>
            <a:rPr lang="en-US" sz="2300" kern="1200"/>
            <a:t>Step 1</a:t>
          </a:r>
        </a:p>
      </dsp:txBody>
      <dsp:txXfrm>
        <a:off x="74339" y="787672"/>
        <a:ext cx="8003725" cy="604617"/>
      </dsp:txXfrm>
    </dsp:sp>
    <dsp:sp modelId="{680D9CEF-FE0E-8546-8497-94617839580C}">
      <dsp:nvSpPr>
        <dsp:cNvPr id="0" name=""/>
        <dsp:cNvSpPr/>
      </dsp:nvSpPr>
      <dsp:spPr>
        <a:xfrm>
          <a:off x="183352" y="1426137"/>
          <a:ext cx="1914540" cy="3714651"/>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a:t>Internal  agreement</a:t>
          </a:r>
        </a:p>
        <a:p>
          <a:pPr lvl="0" algn="l" defTabSz="711200">
            <a:lnSpc>
              <a:spcPct val="90000"/>
            </a:lnSpc>
            <a:spcBef>
              <a:spcPct val="0"/>
            </a:spcBef>
            <a:spcAft>
              <a:spcPct val="35000"/>
            </a:spcAft>
          </a:pPr>
          <a:r>
            <a:rPr lang="en-US" sz="1600" kern="1200" dirty="0"/>
            <a:t>Key </a:t>
          </a:r>
          <a:r>
            <a:rPr lang="en-US" sz="1600" kern="1200" dirty="0" smtClean="0"/>
            <a:t>informant</a:t>
          </a:r>
          <a:r>
            <a:rPr lang="en-US" sz="1600" kern="1200" dirty="0"/>
            <a:t>/ stakeholder identification</a:t>
          </a:r>
        </a:p>
        <a:p>
          <a:pPr lvl="0" algn="l" defTabSz="711200">
            <a:lnSpc>
              <a:spcPct val="90000"/>
            </a:lnSpc>
            <a:spcBef>
              <a:spcPct val="0"/>
            </a:spcBef>
            <a:spcAft>
              <a:spcPct val="35000"/>
            </a:spcAft>
          </a:pPr>
          <a:r>
            <a:rPr lang="en-US" sz="1600" kern="1200" dirty="0"/>
            <a:t>Map urban area of interest</a:t>
          </a:r>
        </a:p>
        <a:p>
          <a:pPr lvl="0" algn="l" defTabSz="711200">
            <a:lnSpc>
              <a:spcPct val="90000"/>
            </a:lnSpc>
            <a:spcBef>
              <a:spcPct val="0"/>
            </a:spcBef>
            <a:spcAft>
              <a:spcPct val="35000"/>
            </a:spcAft>
          </a:pPr>
          <a:r>
            <a:rPr lang="en-US" sz="1600" kern="1200" dirty="0"/>
            <a:t>Secondary data analysis</a:t>
          </a:r>
        </a:p>
        <a:p>
          <a:pPr lvl="0" algn="l" defTabSz="711200">
            <a:lnSpc>
              <a:spcPct val="90000"/>
            </a:lnSpc>
            <a:spcBef>
              <a:spcPct val="0"/>
            </a:spcBef>
            <a:spcAft>
              <a:spcPct val="35000"/>
            </a:spcAft>
          </a:pPr>
          <a:r>
            <a:rPr lang="en-US" sz="1600" kern="1200" dirty="0"/>
            <a:t>Terms of Reference</a:t>
          </a:r>
        </a:p>
        <a:p>
          <a:pPr lvl="0" algn="l" defTabSz="711200">
            <a:lnSpc>
              <a:spcPct val="90000"/>
            </a:lnSpc>
            <a:spcBef>
              <a:spcPct val="0"/>
            </a:spcBef>
            <a:spcAft>
              <a:spcPct val="35000"/>
            </a:spcAft>
          </a:pPr>
          <a:r>
            <a:rPr lang="en-US" sz="1600" kern="1200"/>
            <a:t>Assessment parameters defined, sampling methodology</a:t>
          </a:r>
        </a:p>
      </dsp:txBody>
      <dsp:txXfrm>
        <a:off x="183352" y="1426137"/>
        <a:ext cx="1914540" cy="3714651"/>
      </dsp:txXfrm>
    </dsp:sp>
    <dsp:sp modelId="{3ACB4113-7A26-A34B-9CA3-F98309810482}">
      <dsp:nvSpPr>
        <dsp:cNvPr id="0" name=""/>
        <dsp:cNvSpPr/>
      </dsp:nvSpPr>
      <dsp:spPr>
        <a:xfrm>
          <a:off x="1988879" y="888299"/>
          <a:ext cx="6391493" cy="1209233"/>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1966" numCol="1" spcCol="1270" anchor="ctr" anchorCtr="0">
          <a:noAutofit/>
        </a:bodyPr>
        <a:lstStyle/>
        <a:p>
          <a:pPr lvl="0" algn="l" defTabSz="1022350">
            <a:lnSpc>
              <a:spcPct val="90000"/>
            </a:lnSpc>
            <a:spcBef>
              <a:spcPct val="0"/>
            </a:spcBef>
            <a:spcAft>
              <a:spcPct val="35000"/>
            </a:spcAft>
          </a:pPr>
          <a:r>
            <a:rPr lang="en-US" sz="2300" kern="1200"/>
            <a:t>Step 2</a:t>
          </a:r>
        </a:p>
      </dsp:txBody>
      <dsp:txXfrm>
        <a:off x="1988879" y="1190607"/>
        <a:ext cx="6089185" cy="604617"/>
      </dsp:txXfrm>
    </dsp:sp>
    <dsp:sp modelId="{2D078498-18E0-3441-8A29-86C47E0105A9}">
      <dsp:nvSpPr>
        <dsp:cNvPr id="0" name=""/>
        <dsp:cNvSpPr/>
      </dsp:nvSpPr>
      <dsp:spPr>
        <a:xfrm>
          <a:off x="1988879" y="1822765"/>
          <a:ext cx="1914540" cy="2179707"/>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a:t>Assessment team identification and training</a:t>
          </a:r>
        </a:p>
        <a:p>
          <a:pPr lvl="0" algn="l" defTabSz="711200">
            <a:lnSpc>
              <a:spcPct val="90000"/>
            </a:lnSpc>
            <a:spcBef>
              <a:spcPct val="0"/>
            </a:spcBef>
            <a:spcAft>
              <a:spcPct val="35000"/>
            </a:spcAft>
          </a:pPr>
          <a:r>
            <a:rPr lang="en-US" sz="1600" kern="1200"/>
            <a:t>Contextualisation of assessment tools</a:t>
          </a:r>
        </a:p>
      </dsp:txBody>
      <dsp:txXfrm>
        <a:off x="1988879" y="1822765"/>
        <a:ext cx="1914540" cy="2179707"/>
      </dsp:txXfrm>
    </dsp:sp>
    <dsp:sp modelId="{F04A0DBC-4402-B346-A83D-573C0FCB15F6}">
      <dsp:nvSpPr>
        <dsp:cNvPr id="0" name=""/>
        <dsp:cNvSpPr/>
      </dsp:nvSpPr>
      <dsp:spPr>
        <a:xfrm>
          <a:off x="3903420" y="1291234"/>
          <a:ext cx="4476952" cy="1209233"/>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1966" numCol="1" spcCol="1270" anchor="ctr" anchorCtr="0">
          <a:noAutofit/>
        </a:bodyPr>
        <a:lstStyle/>
        <a:p>
          <a:pPr lvl="0" algn="l" defTabSz="1022350">
            <a:lnSpc>
              <a:spcPct val="90000"/>
            </a:lnSpc>
            <a:spcBef>
              <a:spcPct val="0"/>
            </a:spcBef>
            <a:spcAft>
              <a:spcPct val="35000"/>
            </a:spcAft>
          </a:pPr>
          <a:r>
            <a:rPr lang="en-US" sz="2300" kern="1200"/>
            <a:t>Step 3</a:t>
          </a:r>
        </a:p>
      </dsp:txBody>
      <dsp:txXfrm>
        <a:off x="3903420" y="1593542"/>
        <a:ext cx="4174644" cy="604617"/>
      </dsp:txXfrm>
    </dsp:sp>
    <dsp:sp modelId="{F659503E-21BE-8A48-99A9-E5FA3D7AC70F}">
      <dsp:nvSpPr>
        <dsp:cNvPr id="0" name=""/>
        <dsp:cNvSpPr/>
      </dsp:nvSpPr>
      <dsp:spPr>
        <a:xfrm>
          <a:off x="3903420" y="2226062"/>
          <a:ext cx="1914540" cy="2762490"/>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0" kern="1200"/>
            <a:t>Data collection:</a:t>
          </a:r>
        </a:p>
        <a:p>
          <a:pPr lvl="0" algn="l" defTabSz="711200">
            <a:lnSpc>
              <a:spcPct val="90000"/>
            </a:lnSpc>
            <a:spcBef>
              <a:spcPct val="0"/>
            </a:spcBef>
            <a:spcAft>
              <a:spcPct val="35000"/>
            </a:spcAft>
          </a:pPr>
          <a:r>
            <a:rPr lang="en-US" sz="1600" kern="1200"/>
            <a:t>- Key informant interviews, </a:t>
          </a:r>
        </a:p>
        <a:p>
          <a:pPr lvl="0" algn="l" defTabSz="711200">
            <a:lnSpc>
              <a:spcPct val="90000"/>
            </a:lnSpc>
            <a:spcBef>
              <a:spcPct val="0"/>
            </a:spcBef>
            <a:spcAft>
              <a:spcPct val="35000"/>
            </a:spcAft>
          </a:pPr>
          <a:r>
            <a:rPr lang="en-US" sz="1600" kern="1200" dirty="0"/>
            <a:t>- Focus </a:t>
          </a:r>
          <a:r>
            <a:rPr lang="en-US" sz="1600" kern="1200" dirty="0" smtClean="0"/>
            <a:t>group discussions</a:t>
          </a:r>
          <a:endParaRPr lang="en-US" sz="1600" kern="1200" dirty="0"/>
        </a:p>
        <a:p>
          <a:pPr lvl="0" algn="l" defTabSz="711200">
            <a:lnSpc>
              <a:spcPct val="90000"/>
            </a:lnSpc>
            <a:spcBef>
              <a:spcPct val="0"/>
            </a:spcBef>
            <a:spcAft>
              <a:spcPct val="35000"/>
            </a:spcAft>
          </a:pPr>
          <a:r>
            <a:rPr lang="en-US" sz="1600" kern="1200" dirty="0"/>
            <a:t>- Household interviews</a:t>
          </a:r>
        </a:p>
        <a:p>
          <a:pPr lvl="0" algn="l" defTabSz="711200">
            <a:lnSpc>
              <a:spcPct val="90000"/>
            </a:lnSpc>
            <a:spcBef>
              <a:spcPct val="0"/>
            </a:spcBef>
            <a:spcAft>
              <a:spcPct val="35000"/>
            </a:spcAft>
          </a:pPr>
          <a:r>
            <a:rPr lang="en-US" sz="1600" kern="1200" dirty="0" smtClean="0"/>
            <a:t>Post-assessment </a:t>
          </a:r>
          <a:r>
            <a:rPr lang="en-US" sz="1600" kern="1200" dirty="0"/>
            <a:t>team reflection meetings</a:t>
          </a:r>
        </a:p>
      </dsp:txBody>
      <dsp:txXfrm>
        <a:off x="3903420" y="2226062"/>
        <a:ext cx="1914540" cy="2762490"/>
      </dsp:txXfrm>
    </dsp:sp>
    <dsp:sp modelId="{B63B8464-2427-6E4A-967F-E98B9D657877}">
      <dsp:nvSpPr>
        <dsp:cNvPr id="0" name=""/>
        <dsp:cNvSpPr/>
      </dsp:nvSpPr>
      <dsp:spPr>
        <a:xfrm>
          <a:off x="5817961" y="1694169"/>
          <a:ext cx="2562411" cy="1209233"/>
        </a:xfrm>
        <a:prstGeom prst="rightArrow">
          <a:avLst>
            <a:gd name="adj1" fmla="val 50000"/>
            <a:gd name="adj2" fmla="val 5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1966" numCol="1" spcCol="1270" anchor="ctr" anchorCtr="0">
          <a:noAutofit/>
        </a:bodyPr>
        <a:lstStyle/>
        <a:p>
          <a:pPr lvl="0" algn="l" defTabSz="1022350">
            <a:lnSpc>
              <a:spcPct val="90000"/>
            </a:lnSpc>
            <a:spcBef>
              <a:spcPct val="0"/>
            </a:spcBef>
            <a:spcAft>
              <a:spcPct val="35000"/>
            </a:spcAft>
          </a:pPr>
          <a:r>
            <a:rPr lang="en-US" sz="2300" kern="1200"/>
            <a:t>Step 4</a:t>
          </a:r>
        </a:p>
      </dsp:txBody>
      <dsp:txXfrm>
        <a:off x="5817961" y="1996477"/>
        <a:ext cx="2260103" cy="604617"/>
      </dsp:txXfrm>
    </dsp:sp>
    <dsp:sp modelId="{1121A072-C9CE-8842-91DE-41300159868D}">
      <dsp:nvSpPr>
        <dsp:cNvPr id="0" name=""/>
        <dsp:cNvSpPr/>
      </dsp:nvSpPr>
      <dsp:spPr>
        <a:xfrm>
          <a:off x="5817961" y="2628635"/>
          <a:ext cx="1931983" cy="2220000"/>
        </a:xfrm>
        <a:prstGeom prst="rect">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a:t>Data cleaning and sorting</a:t>
          </a:r>
        </a:p>
        <a:p>
          <a:pPr lvl="0" algn="l" defTabSz="711200">
            <a:lnSpc>
              <a:spcPct val="90000"/>
            </a:lnSpc>
            <a:spcBef>
              <a:spcPct val="0"/>
            </a:spcBef>
            <a:spcAft>
              <a:spcPct val="35000"/>
            </a:spcAft>
          </a:pPr>
          <a:r>
            <a:rPr lang="en-US" sz="1600" kern="1200" dirty="0"/>
            <a:t>Data analysis</a:t>
          </a:r>
        </a:p>
        <a:p>
          <a:pPr lvl="0" algn="l" defTabSz="711200">
            <a:lnSpc>
              <a:spcPct val="90000"/>
            </a:lnSpc>
            <a:spcBef>
              <a:spcPct val="0"/>
            </a:spcBef>
            <a:spcAft>
              <a:spcPct val="35000"/>
            </a:spcAft>
          </a:pPr>
          <a:r>
            <a:rPr lang="en-US" sz="1600" kern="1200" dirty="0"/>
            <a:t>Assessment report writing and sharing</a:t>
          </a:r>
        </a:p>
      </dsp:txBody>
      <dsp:txXfrm>
        <a:off x="5817961" y="2628635"/>
        <a:ext cx="1931983" cy="222000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20C532-A7A4-ED40-AE28-3BBEC16BB33C}" type="datetime1">
              <a:rPr lang="en-GB" smtClean="0"/>
              <a:t>22/06/2017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423DB-B807-574B-BC23-2081F7743AFB}" type="slidenum">
              <a:rPr lang="en-US" smtClean="0"/>
              <a:t>‹#›</a:t>
            </a:fld>
            <a:endParaRPr lang="en-US"/>
          </a:p>
        </p:txBody>
      </p:sp>
    </p:spTree>
    <p:extLst>
      <p:ext uri="{BB962C8B-B14F-4D97-AF65-F5344CB8AC3E}">
        <p14:creationId xmlns:p14="http://schemas.microsoft.com/office/powerpoint/2010/main" val="13005433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4C8F6A-2290-D347-8AB0-7B9D8D8FC4D6}" type="datetime1">
              <a:rPr lang="en-GB" smtClean="0"/>
              <a:t>22/06/2017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8D931-08B6-0647-82AD-5D8BF4FBA357}" type="slidenum">
              <a:rPr lang="en-US" smtClean="0"/>
              <a:t>‹#›</a:t>
            </a:fld>
            <a:endParaRPr lang="en-US"/>
          </a:p>
        </p:txBody>
      </p:sp>
    </p:spTree>
    <p:extLst>
      <p:ext uri="{BB962C8B-B14F-4D97-AF65-F5344CB8AC3E}">
        <p14:creationId xmlns:p14="http://schemas.microsoft.com/office/powerpoint/2010/main" val="35137218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B8D931-08B6-0647-82AD-5D8BF4FBA357}" type="slidenum">
              <a:rPr lang="en-US" smtClean="0"/>
              <a:t>1</a:t>
            </a:fld>
            <a:endParaRPr lang="en-US"/>
          </a:p>
        </p:txBody>
      </p:sp>
    </p:spTree>
    <p:extLst>
      <p:ext uri="{BB962C8B-B14F-4D97-AF65-F5344CB8AC3E}">
        <p14:creationId xmlns:p14="http://schemas.microsoft.com/office/powerpoint/2010/main" val="2635302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B8D931-08B6-0647-82AD-5D8BF4FBA357}" type="slidenum">
              <a:rPr lang="en-US" smtClean="0"/>
              <a:t>41</a:t>
            </a:fld>
            <a:endParaRPr lang="en-US"/>
          </a:p>
        </p:txBody>
      </p:sp>
    </p:spTree>
    <p:extLst>
      <p:ext uri="{BB962C8B-B14F-4D97-AF65-F5344CB8AC3E}">
        <p14:creationId xmlns:p14="http://schemas.microsoft.com/office/powerpoint/2010/main" val="2635302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9526FF2-28D6-0648-A94D-22D61AC2153B}" type="datetime1">
              <a:rPr lang="en-GB" smtClean="0"/>
              <a:t>22/06/2017</a:t>
            </a:fld>
            <a:endParaRPr lang="en-US"/>
          </a:p>
        </p:txBody>
      </p:sp>
      <p:sp>
        <p:nvSpPr>
          <p:cNvPr id="5" name="Footer Placeholder 4"/>
          <p:cNvSpPr>
            <a:spLocks noGrp="1"/>
          </p:cNvSpPr>
          <p:nvPr>
            <p:ph type="ftr" sz="quarter" idx="11"/>
          </p:nvPr>
        </p:nvSpPr>
        <p:spPr/>
        <p:txBody>
          <a:bodyPr/>
          <a:lstStyle/>
          <a:p>
            <a:r>
              <a:rPr lang="en-US"/>
              <a:t>NRC Multi-sector Urban Assessment Tool </a:t>
            </a:r>
          </a:p>
        </p:txBody>
      </p:sp>
      <p:sp>
        <p:nvSpPr>
          <p:cNvPr id="6" name="Slide Number Placeholder 5"/>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075537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619C09E-3B1A-A741-B620-3C717CED38FF}" type="datetime1">
              <a:rPr lang="en-GB" smtClean="0"/>
              <a:t>22/06/2017</a:t>
            </a:fld>
            <a:endParaRPr lang="en-US"/>
          </a:p>
        </p:txBody>
      </p:sp>
      <p:sp>
        <p:nvSpPr>
          <p:cNvPr id="5" name="Footer Placeholder 4"/>
          <p:cNvSpPr>
            <a:spLocks noGrp="1"/>
          </p:cNvSpPr>
          <p:nvPr>
            <p:ph type="ftr" sz="quarter" idx="11"/>
          </p:nvPr>
        </p:nvSpPr>
        <p:spPr/>
        <p:txBody>
          <a:bodyPr/>
          <a:lstStyle/>
          <a:p>
            <a:r>
              <a:rPr lang="en-US"/>
              <a:t>NRC Multi-sector Urban Assessment Tool </a:t>
            </a:r>
          </a:p>
        </p:txBody>
      </p:sp>
      <p:sp>
        <p:nvSpPr>
          <p:cNvPr id="6" name="Slide Number Placeholder 5"/>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3681899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A34EBBE-80D6-6742-A0CC-C40652CCF03E}" type="datetime1">
              <a:rPr lang="en-GB" smtClean="0"/>
              <a:t>22/06/2017</a:t>
            </a:fld>
            <a:endParaRPr lang="en-US"/>
          </a:p>
        </p:txBody>
      </p:sp>
      <p:sp>
        <p:nvSpPr>
          <p:cNvPr id="5" name="Footer Placeholder 4"/>
          <p:cNvSpPr>
            <a:spLocks noGrp="1"/>
          </p:cNvSpPr>
          <p:nvPr>
            <p:ph type="ftr" sz="quarter" idx="11"/>
          </p:nvPr>
        </p:nvSpPr>
        <p:spPr/>
        <p:txBody>
          <a:bodyPr/>
          <a:lstStyle/>
          <a:p>
            <a:r>
              <a:rPr lang="en-US"/>
              <a:t>NRC Multi-sector Urban Assessment Tool </a:t>
            </a:r>
          </a:p>
        </p:txBody>
      </p:sp>
      <p:sp>
        <p:nvSpPr>
          <p:cNvPr id="6" name="Slide Number Placeholder 5"/>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92587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B0CCCD0-F6D9-6E49-B79B-06C7E5FAE1BE}" type="datetime1">
              <a:rPr lang="en-GB" smtClean="0"/>
              <a:t>22/06/2017</a:t>
            </a:fld>
            <a:endParaRPr lang="en-US"/>
          </a:p>
        </p:txBody>
      </p:sp>
      <p:sp>
        <p:nvSpPr>
          <p:cNvPr id="5" name="Footer Placeholder 4"/>
          <p:cNvSpPr>
            <a:spLocks noGrp="1"/>
          </p:cNvSpPr>
          <p:nvPr>
            <p:ph type="ftr" sz="quarter" idx="11"/>
          </p:nvPr>
        </p:nvSpPr>
        <p:spPr/>
        <p:txBody>
          <a:bodyPr/>
          <a:lstStyle/>
          <a:p>
            <a:r>
              <a:rPr lang="en-US"/>
              <a:t>NRC Multi-sector Urban Assessment Tool </a:t>
            </a:r>
          </a:p>
        </p:txBody>
      </p:sp>
      <p:sp>
        <p:nvSpPr>
          <p:cNvPr id="6" name="Slide Number Placeholder 5"/>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562063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64C2877-B808-9C49-94E3-E39DF1095AEC}" type="datetime1">
              <a:rPr lang="en-GB" smtClean="0"/>
              <a:t>22/06/2017</a:t>
            </a:fld>
            <a:endParaRPr lang="en-US"/>
          </a:p>
        </p:txBody>
      </p:sp>
      <p:sp>
        <p:nvSpPr>
          <p:cNvPr id="5" name="Footer Placeholder 4"/>
          <p:cNvSpPr>
            <a:spLocks noGrp="1"/>
          </p:cNvSpPr>
          <p:nvPr>
            <p:ph type="ftr" sz="quarter" idx="11"/>
          </p:nvPr>
        </p:nvSpPr>
        <p:spPr/>
        <p:txBody>
          <a:bodyPr/>
          <a:lstStyle/>
          <a:p>
            <a:r>
              <a:rPr lang="en-US"/>
              <a:t>NRC Multi-sector Urban Assessment Tool </a:t>
            </a:r>
          </a:p>
        </p:txBody>
      </p:sp>
      <p:sp>
        <p:nvSpPr>
          <p:cNvPr id="6" name="Slide Number Placeholder 5"/>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401070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6DDC9E6-F5B0-D345-8940-E84F53178795}" type="datetime1">
              <a:rPr lang="en-GB" smtClean="0"/>
              <a:t>22/06/2017</a:t>
            </a:fld>
            <a:endParaRPr lang="en-US"/>
          </a:p>
        </p:txBody>
      </p:sp>
      <p:sp>
        <p:nvSpPr>
          <p:cNvPr id="6" name="Footer Placeholder 5"/>
          <p:cNvSpPr>
            <a:spLocks noGrp="1"/>
          </p:cNvSpPr>
          <p:nvPr>
            <p:ph type="ftr" sz="quarter" idx="11"/>
          </p:nvPr>
        </p:nvSpPr>
        <p:spPr/>
        <p:txBody>
          <a:bodyPr/>
          <a:lstStyle/>
          <a:p>
            <a:r>
              <a:rPr lang="en-US"/>
              <a:t>NRC Multi-sector Urban Assessment Tool </a:t>
            </a:r>
          </a:p>
        </p:txBody>
      </p:sp>
      <p:sp>
        <p:nvSpPr>
          <p:cNvPr id="7" name="Slide Number Placeholder 6"/>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34468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0FAD162-956B-2944-B30E-394350986617}" type="datetime1">
              <a:rPr lang="en-GB" smtClean="0"/>
              <a:t>22/06/2017</a:t>
            </a:fld>
            <a:endParaRPr lang="en-US"/>
          </a:p>
        </p:txBody>
      </p:sp>
      <p:sp>
        <p:nvSpPr>
          <p:cNvPr id="8" name="Footer Placeholder 7"/>
          <p:cNvSpPr>
            <a:spLocks noGrp="1"/>
          </p:cNvSpPr>
          <p:nvPr>
            <p:ph type="ftr" sz="quarter" idx="11"/>
          </p:nvPr>
        </p:nvSpPr>
        <p:spPr/>
        <p:txBody>
          <a:bodyPr/>
          <a:lstStyle/>
          <a:p>
            <a:r>
              <a:rPr lang="en-US"/>
              <a:t>NRC Multi-sector Urban Assessment Tool </a:t>
            </a:r>
          </a:p>
        </p:txBody>
      </p:sp>
      <p:sp>
        <p:nvSpPr>
          <p:cNvPr id="9" name="Slide Number Placeholder 8"/>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304622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D965945-90C1-CC44-99BC-90CC46F22A1B}" type="datetime1">
              <a:rPr lang="en-GB" smtClean="0"/>
              <a:t>22/06/2017</a:t>
            </a:fld>
            <a:endParaRPr lang="en-US"/>
          </a:p>
        </p:txBody>
      </p:sp>
      <p:sp>
        <p:nvSpPr>
          <p:cNvPr id="4" name="Footer Placeholder 3"/>
          <p:cNvSpPr>
            <a:spLocks noGrp="1"/>
          </p:cNvSpPr>
          <p:nvPr>
            <p:ph type="ftr" sz="quarter" idx="11"/>
          </p:nvPr>
        </p:nvSpPr>
        <p:spPr/>
        <p:txBody>
          <a:bodyPr/>
          <a:lstStyle/>
          <a:p>
            <a:r>
              <a:rPr lang="en-US"/>
              <a:t>NRC Multi-sector Urban Assessment Tool </a:t>
            </a:r>
          </a:p>
        </p:txBody>
      </p:sp>
      <p:sp>
        <p:nvSpPr>
          <p:cNvPr id="5" name="Slide Number Placeholder 4"/>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113379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405CD-2420-2549-B7FC-95AA18CB2A7D}" type="datetime1">
              <a:rPr lang="en-GB" smtClean="0"/>
              <a:t>22/06/2017</a:t>
            </a:fld>
            <a:endParaRPr lang="en-US"/>
          </a:p>
        </p:txBody>
      </p:sp>
      <p:sp>
        <p:nvSpPr>
          <p:cNvPr id="3" name="Footer Placeholder 2"/>
          <p:cNvSpPr>
            <a:spLocks noGrp="1"/>
          </p:cNvSpPr>
          <p:nvPr>
            <p:ph type="ftr" sz="quarter" idx="11"/>
          </p:nvPr>
        </p:nvSpPr>
        <p:spPr/>
        <p:txBody>
          <a:bodyPr/>
          <a:lstStyle/>
          <a:p>
            <a:r>
              <a:rPr lang="en-US"/>
              <a:t>NRC Multi-sector Urban Assessment Tool </a:t>
            </a:r>
          </a:p>
        </p:txBody>
      </p:sp>
      <p:sp>
        <p:nvSpPr>
          <p:cNvPr id="4" name="Slide Number Placeholder 3"/>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631601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858BD9D-A2AF-A14A-B329-0D4127262940}" type="datetime1">
              <a:rPr lang="en-GB" smtClean="0"/>
              <a:t>22/06/2017</a:t>
            </a:fld>
            <a:endParaRPr lang="en-US"/>
          </a:p>
        </p:txBody>
      </p:sp>
      <p:sp>
        <p:nvSpPr>
          <p:cNvPr id="6" name="Footer Placeholder 5"/>
          <p:cNvSpPr>
            <a:spLocks noGrp="1"/>
          </p:cNvSpPr>
          <p:nvPr>
            <p:ph type="ftr" sz="quarter" idx="11"/>
          </p:nvPr>
        </p:nvSpPr>
        <p:spPr/>
        <p:txBody>
          <a:bodyPr/>
          <a:lstStyle/>
          <a:p>
            <a:r>
              <a:rPr lang="en-US"/>
              <a:t>NRC Multi-sector Urban Assessment Tool </a:t>
            </a:r>
          </a:p>
        </p:txBody>
      </p:sp>
      <p:sp>
        <p:nvSpPr>
          <p:cNvPr id="7" name="Slide Number Placeholder 6"/>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363899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CCA8885-7165-C14A-AE41-645D53D92B40}" type="datetime1">
              <a:rPr lang="en-GB" smtClean="0"/>
              <a:t>22/06/2017</a:t>
            </a:fld>
            <a:endParaRPr lang="en-US"/>
          </a:p>
        </p:txBody>
      </p:sp>
      <p:sp>
        <p:nvSpPr>
          <p:cNvPr id="6" name="Footer Placeholder 5"/>
          <p:cNvSpPr>
            <a:spLocks noGrp="1"/>
          </p:cNvSpPr>
          <p:nvPr>
            <p:ph type="ftr" sz="quarter" idx="11"/>
          </p:nvPr>
        </p:nvSpPr>
        <p:spPr/>
        <p:txBody>
          <a:bodyPr/>
          <a:lstStyle/>
          <a:p>
            <a:r>
              <a:rPr lang="en-US"/>
              <a:t>NRC Multi-sector Urban Assessment Tool </a:t>
            </a:r>
          </a:p>
        </p:txBody>
      </p:sp>
      <p:sp>
        <p:nvSpPr>
          <p:cNvPr id="7" name="Slide Number Placeholder 6"/>
          <p:cNvSpPr>
            <a:spLocks noGrp="1"/>
          </p:cNvSpPr>
          <p:nvPr>
            <p:ph type="sldNum" sz="quarter" idx="12"/>
          </p:nvPr>
        </p:nvSpPr>
        <p:spPr/>
        <p:txBody>
          <a:bodyPr/>
          <a:lstStyle/>
          <a:p>
            <a:fld id="{C1ACBF40-337F-944C-892F-E9D561BBD4EB}" type="slidenum">
              <a:rPr lang="en-US" smtClean="0"/>
              <a:t>‹#›</a:t>
            </a:fld>
            <a:endParaRPr lang="en-US"/>
          </a:p>
        </p:txBody>
      </p:sp>
    </p:spTree>
    <p:extLst>
      <p:ext uri="{BB962C8B-B14F-4D97-AF65-F5344CB8AC3E}">
        <p14:creationId xmlns:p14="http://schemas.microsoft.com/office/powerpoint/2010/main" val="2522808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14F5C9-C3B5-894B-B944-868D38AE907E}" type="datetime1">
              <a:rPr lang="en-GB" smtClean="0"/>
              <a:t>22/06/2017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NRC Multi-sector Urban Assessment Tool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ACBF40-337F-944C-892F-E9D561BBD4EB}" type="slidenum">
              <a:rPr lang="en-US" smtClean="0"/>
              <a:t>‹#›</a:t>
            </a:fld>
            <a:endParaRPr lang="en-US"/>
          </a:p>
        </p:txBody>
      </p:sp>
    </p:spTree>
    <p:extLst>
      <p:ext uri="{BB962C8B-B14F-4D97-AF65-F5344CB8AC3E}">
        <p14:creationId xmlns:p14="http://schemas.microsoft.com/office/powerpoint/2010/main" val="3651424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5029" y="3931025"/>
            <a:ext cx="8653725" cy="1879155"/>
          </a:xfrm>
        </p:spPr>
        <p:txBody>
          <a:bodyPr>
            <a:normAutofit fontScale="90000"/>
          </a:bodyPr>
          <a:lstStyle/>
          <a:p>
            <a:r>
              <a:rPr lang="en-GB" sz="3600" b="1" dirty="0"/>
              <a:t/>
            </a:r>
            <a:br>
              <a:rPr lang="en-GB" sz="3600" b="1" dirty="0"/>
            </a:br>
            <a:r>
              <a:rPr lang="en-GB" sz="3600" b="1" dirty="0"/>
              <a:t/>
            </a:r>
            <a:br>
              <a:rPr lang="en-GB" sz="3600" b="1" dirty="0"/>
            </a:br>
            <a:r>
              <a:rPr lang="en-GB" sz="3600" b="1" dirty="0"/>
              <a:t>Annex 6A: </a:t>
            </a:r>
            <a:r>
              <a:rPr lang="en-US" sz="3600" b="1" dirty="0" smtClean="0"/>
              <a:t>Classroom </a:t>
            </a:r>
            <a:r>
              <a:rPr lang="en-US" sz="3600" b="1" dirty="0"/>
              <a:t>training</a:t>
            </a:r>
            <a:br>
              <a:rPr lang="en-US" sz="3600" b="1" dirty="0"/>
            </a:br>
            <a:endParaRPr lang="en-US" sz="4000" i="1" dirty="0"/>
          </a:p>
        </p:txBody>
      </p:sp>
    </p:spTree>
    <p:extLst>
      <p:ext uri="{BB962C8B-B14F-4D97-AF65-F5344CB8AC3E}">
        <p14:creationId xmlns:p14="http://schemas.microsoft.com/office/powerpoint/2010/main" val="2494767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901" y="197149"/>
            <a:ext cx="8698561" cy="484830"/>
          </a:xfrm>
        </p:spPr>
        <p:txBody>
          <a:bodyPr>
            <a:noAutofit/>
          </a:bodyPr>
          <a:lstStyle/>
          <a:p>
            <a:r>
              <a:rPr lang="en-US" sz="3600" b="1" dirty="0"/>
              <a:t>Results: What will they look like? </a:t>
            </a:r>
          </a:p>
        </p:txBody>
      </p:sp>
      <p:sp>
        <p:nvSpPr>
          <p:cNvPr id="4" name="Footer Placeholder 3"/>
          <p:cNvSpPr>
            <a:spLocks noGrp="1"/>
          </p:cNvSpPr>
          <p:nvPr>
            <p:ph type="ftr" sz="quarter" idx="11"/>
          </p:nvPr>
        </p:nvSpPr>
        <p:spPr/>
        <p:txBody>
          <a:bodyPr/>
          <a:lstStyle/>
          <a:p>
            <a:r>
              <a:rPr lang="en-US"/>
              <a:t>NRC Multi-sector Urban Assessment Tool </a:t>
            </a:r>
          </a:p>
        </p:txBody>
      </p:sp>
      <p:pic>
        <p:nvPicPr>
          <p:cNvPr id="5" name="Picture 4"/>
          <p:cNvPicPr>
            <a:picLocks noChangeAspect="1"/>
          </p:cNvPicPr>
          <p:nvPr/>
        </p:nvPicPr>
        <p:blipFill>
          <a:blip r:embed="rId2"/>
          <a:stretch>
            <a:fillRect/>
          </a:stretch>
        </p:blipFill>
        <p:spPr>
          <a:xfrm>
            <a:off x="323725" y="874671"/>
            <a:ext cx="8574737" cy="5940868"/>
          </a:xfrm>
          <a:prstGeom prst="rect">
            <a:avLst/>
          </a:prstGeom>
          <a:ln>
            <a:solidFill>
              <a:schemeClr val="tx1"/>
            </a:solidFill>
          </a:ln>
        </p:spPr>
      </p:pic>
    </p:spTree>
    <p:extLst>
      <p:ext uri="{BB962C8B-B14F-4D97-AF65-F5344CB8AC3E}">
        <p14:creationId xmlns:p14="http://schemas.microsoft.com/office/powerpoint/2010/main" val="1521307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 and Terminology</a:t>
            </a:r>
          </a:p>
        </p:txBody>
      </p:sp>
      <p:sp>
        <p:nvSpPr>
          <p:cNvPr id="3" name="Content Placeholder 2"/>
          <p:cNvSpPr>
            <a:spLocks noGrp="1"/>
          </p:cNvSpPr>
          <p:nvPr>
            <p:ph idx="1"/>
          </p:nvPr>
        </p:nvSpPr>
        <p:spPr>
          <a:xfrm>
            <a:off x="457200" y="1417638"/>
            <a:ext cx="8229600" cy="4708525"/>
          </a:xfrm>
          <a:solidFill>
            <a:schemeClr val="accent5">
              <a:lumMod val="20000"/>
              <a:lumOff val="80000"/>
            </a:schemeClr>
          </a:solidFill>
        </p:spPr>
        <p:txBody>
          <a:bodyPr>
            <a:normAutofit fontScale="92500" lnSpcReduction="10000"/>
          </a:bodyPr>
          <a:lstStyle/>
          <a:p>
            <a:r>
              <a:rPr lang="en-US" dirty="0"/>
              <a:t>Refugee</a:t>
            </a:r>
          </a:p>
          <a:p>
            <a:r>
              <a:rPr lang="en-US" dirty="0"/>
              <a:t>Household</a:t>
            </a:r>
          </a:p>
          <a:p>
            <a:r>
              <a:rPr lang="en-US" dirty="0"/>
              <a:t>Displaced</a:t>
            </a:r>
          </a:p>
          <a:p>
            <a:r>
              <a:rPr lang="en-US" dirty="0"/>
              <a:t>Returnee</a:t>
            </a:r>
          </a:p>
          <a:p>
            <a:r>
              <a:rPr lang="en-US" dirty="0">
                <a:solidFill>
                  <a:srgbClr val="000000"/>
                </a:solidFill>
              </a:rPr>
              <a:t>Resident</a:t>
            </a:r>
          </a:p>
          <a:p>
            <a:r>
              <a:rPr lang="en-US" dirty="0">
                <a:solidFill>
                  <a:srgbClr val="000000"/>
                </a:solidFill>
              </a:rPr>
              <a:t>Host</a:t>
            </a:r>
          </a:p>
          <a:p>
            <a:r>
              <a:rPr lang="en-US" dirty="0">
                <a:solidFill>
                  <a:srgbClr val="000000"/>
                </a:solidFill>
              </a:rPr>
              <a:t>Pooled resource household</a:t>
            </a:r>
          </a:p>
          <a:p>
            <a:endParaRPr lang="en-US" dirty="0"/>
          </a:p>
          <a:p>
            <a:pPr marL="0" indent="0">
              <a:buNone/>
            </a:pPr>
            <a:r>
              <a:rPr lang="en-US" i="1" dirty="0"/>
              <a:t>Give out </a:t>
            </a:r>
            <a:r>
              <a:rPr lang="en-US" i="1" dirty="0" smtClean="0"/>
              <a:t>hand-out</a:t>
            </a:r>
            <a:endParaRPr lang="en-US" i="1" dirty="0"/>
          </a:p>
        </p:txBody>
      </p:sp>
    </p:spTree>
    <p:extLst>
      <p:ext uri="{BB962C8B-B14F-4D97-AF65-F5344CB8AC3E}">
        <p14:creationId xmlns:p14="http://schemas.microsoft.com/office/powerpoint/2010/main" val="2799459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090"/>
            <a:ext cx="8229600" cy="1143000"/>
          </a:xfrm>
        </p:spPr>
        <p:txBody>
          <a:bodyPr/>
          <a:lstStyle/>
          <a:p>
            <a:r>
              <a:rPr lang="en-US" b="1" dirty="0"/>
              <a:t>Defining a ‘household’</a:t>
            </a:r>
          </a:p>
        </p:txBody>
      </p:sp>
      <p:sp>
        <p:nvSpPr>
          <p:cNvPr id="3" name="Content Placeholder 2"/>
          <p:cNvSpPr>
            <a:spLocks noGrp="1"/>
          </p:cNvSpPr>
          <p:nvPr>
            <p:ph idx="1"/>
          </p:nvPr>
        </p:nvSpPr>
        <p:spPr>
          <a:xfrm>
            <a:off x="457200" y="1442232"/>
            <a:ext cx="8229600" cy="4525963"/>
          </a:xfrm>
        </p:spPr>
        <p:txBody>
          <a:bodyPr>
            <a:noAutofit/>
          </a:bodyPr>
          <a:lstStyle/>
          <a:p>
            <a:pPr marL="0" indent="0">
              <a:buNone/>
            </a:pPr>
            <a:r>
              <a:rPr lang="en-US" sz="2800" dirty="0">
                <a:solidFill>
                  <a:srgbClr val="000000"/>
                </a:solidFill>
                <a:ea typeface="Lucida Grande"/>
                <a:cs typeface="Lucida Grande"/>
              </a:rPr>
              <a:t>By household we mean yourself, plus any other people (not necessarily family members), living at the same address and who share your living expenses (food, rent etc.) and living spaces (such as sleeping, living and cooking areas).</a:t>
            </a:r>
          </a:p>
          <a:p>
            <a:pPr marL="0" indent="0">
              <a:buNone/>
            </a:pPr>
            <a:endParaRPr lang="en-US" sz="2800" dirty="0">
              <a:solidFill>
                <a:srgbClr val="000000"/>
              </a:solidFill>
              <a:ea typeface="Lucida Grande"/>
              <a:cs typeface="Lucida Grande"/>
            </a:endParaRPr>
          </a:p>
          <a:p>
            <a:pPr marL="0" indent="0">
              <a:buNone/>
            </a:pPr>
            <a:r>
              <a:rPr lang="en-US" sz="2800" dirty="0">
                <a:solidFill>
                  <a:srgbClr val="000000"/>
                </a:solidFill>
                <a:ea typeface="Lucida Grande"/>
                <a:cs typeface="Lucida Grande"/>
              </a:rPr>
              <a:t>Urban areas: multiple types of household:</a:t>
            </a:r>
          </a:p>
          <a:p>
            <a:pPr>
              <a:buFontTx/>
              <a:buChar char="-"/>
            </a:pPr>
            <a:r>
              <a:rPr lang="en-US" sz="2800" dirty="0">
                <a:solidFill>
                  <a:srgbClr val="000000"/>
                </a:solidFill>
                <a:ea typeface="Lucida Grande"/>
                <a:cs typeface="Lucida Grande"/>
              </a:rPr>
              <a:t>‘Traditional’ or n</a:t>
            </a:r>
            <a:r>
              <a:rPr lang="en-US" sz="2800" dirty="0" smtClean="0">
                <a:solidFill>
                  <a:srgbClr val="000000"/>
                </a:solidFill>
                <a:ea typeface="Lucida Grande"/>
                <a:cs typeface="Lucida Grande"/>
              </a:rPr>
              <a:t>uclear</a:t>
            </a:r>
            <a:r>
              <a:rPr lang="en-US" sz="2800" dirty="0">
                <a:solidFill>
                  <a:srgbClr val="000000"/>
                </a:solidFill>
                <a:ea typeface="Lucida Grande"/>
                <a:cs typeface="Lucida Grande"/>
              </a:rPr>
              <a:t>: Parent(s) + children</a:t>
            </a:r>
          </a:p>
          <a:p>
            <a:pPr>
              <a:buFontTx/>
              <a:buChar char="-"/>
            </a:pPr>
            <a:r>
              <a:rPr lang="en-US" sz="2800" dirty="0">
                <a:solidFill>
                  <a:srgbClr val="000000"/>
                </a:solidFill>
                <a:ea typeface="Lucida Grande"/>
                <a:cs typeface="Lucida Grande"/>
              </a:rPr>
              <a:t>Extended: Parents + children + relatives</a:t>
            </a:r>
          </a:p>
          <a:p>
            <a:pPr>
              <a:buFontTx/>
              <a:buChar char="-"/>
            </a:pPr>
            <a:r>
              <a:rPr lang="en-US" sz="2800" dirty="0"/>
              <a:t>Pooled resource households: Young people sharing</a:t>
            </a:r>
          </a:p>
          <a:p>
            <a:pPr>
              <a:buFontTx/>
              <a:buChar char="-"/>
            </a:pPr>
            <a:r>
              <a:rPr lang="en-US" sz="2800" dirty="0"/>
              <a:t>Single people</a:t>
            </a:r>
          </a:p>
        </p:txBody>
      </p:sp>
    </p:spTree>
    <p:extLst>
      <p:ext uri="{BB962C8B-B14F-4D97-AF65-F5344CB8AC3E}">
        <p14:creationId xmlns:p14="http://schemas.microsoft.com/office/powerpoint/2010/main" val="3274512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Identifying households to interview</a:t>
            </a:r>
            <a:endParaRPr lang="en-US" dirty="0"/>
          </a:p>
        </p:txBody>
      </p:sp>
      <p:sp>
        <p:nvSpPr>
          <p:cNvPr id="6" name="Vertical Text Placeholder 5"/>
          <p:cNvSpPr>
            <a:spLocks noGrp="1"/>
          </p:cNvSpPr>
          <p:nvPr>
            <p:ph type="body" orient="vert" idx="1"/>
          </p:nvPr>
        </p:nvSpPr>
        <p:spPr>
          <a:xfrm>
            <a:off x="457200" y="4268250"/>
            <a:ext cx="8229600" cy="2088100"/>
          </a:xfrm>
        </p:spPr>
        <p:txBody>
          <a:bodyPr vert="horz">
            <a:normAutofit fontScale="70000" lnSpcReduction="20000"/>
          </a:bodyPr>
          <a:lstStyle/>
          <a:p>
            <a:pPr marL="0" indent="0">
              <a:buNone/>
            </a:pPr>
            <a:r>
              <a:rPr lang="en-US" dirty="0"/>
              <a:t>Ask area enumerators to check key characteristics and availability to participate in the interview:</a:t>
            </a:r>
          </a:p>
          <a:p>
            <a:pPr>
              <a:buFontTx/>
              <a:buChar char="-"/>
            </a:pPr>
            <a:r>
              <a:rPr lang="en-US" dirty="0"/>
              <a:t>Eritrean</a:t>
            </a:r>
          </a:p>
          <a:p>
            <a:pPr>
              <a:buFontTx/>
              <a:buChar char="-"/>
            </a:pPr>
            <a:r>
              <a:rPr lang="en-US" dirty="0"/>
              <a:t>OCP</a:t>
            </a:r>
          </a:p>
          <a:p>
            <a:pPr>
              <a:buFontTx/>
              <a:buChar char="-"/>
            </a:pPr>
            <a:r>
              <a:rPr lang="en-US" dirty="0"/>
              <a:t>Time available to talk</a:t>
            </a:r>
          </a:p>
          <a:p>
            <a:pPr>
              <a:buFontTx/>
              <a:buChar char="-"/>
            </a:pPr>
            <a:r>
              <a:rPr lang="en-US" dirty="0"/>
              <a:t>Not been interviewed before</a:t>
            </a:r>
          </a:p>
          <a:p>
            <a:pPr marL="0" indent="0">
              <a:buNone/>
            </a:pPr>
            <a:endParaRPr lang="en-US" dirty="0"/>
          </a:p>
        </p:txBody>
      </p:sp>
      <p:pic>
        <p:nvPicPr>
          <p:cNvPr id="5" name="Content Placeholder 4"/>
          <p:cNvPicPr>
            <a:picLocks noGrp="1" noChangeAspect="1"/>
          </p:cNvPicPr>
          <p:nvPr>
            <p:ph idx="4294967295"/>
          </p:nvPr>
        </p:nvPicPr>
        <p:blipFill>
          <a:blip r:embed="rId2"/>
          <a:srcRect l="-11107" r="-11107"/>
          <a:stretch>
            <a:fillRect/>
          </a:stretch>
        </p:blipFill>
        <p:spPr>
          <a:xfrm>
            <a:off x="2056293" y="1306251"/>
            <a:ext cx="4646269" cy="2555150"/>
          </a:xfrm>
        </p:spPr>
      </p:pic>
    </p:spTree>
    <p:extLst>
      <p:ext uri="{BB962C8B-B14F-4D97-AF65-F5344CB8AC3E}">
        <p14:creationId xmlns:p14="http://schemas.microsoft.com/office/powerpoint/2010/main" val="1465033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901" y="274638"/>
            <a:ext cx="8725090" cy="1143000"/>
          </a:xfrm>
        </p:spPr>
        <p:txBody>
          <a:bodyPr>
            <a:noAutofit/>
          </a:bodyPr>
          <a:lstStyle/>
          <a:p>
            <a:r>
              <a:rPr lang="en-US" sz="3600" b="1" dirty="0"/>
              <a:t>Respondent and Enumerator: </a:t>
            </a:r>
            <a:br>
              <a:rPr lang="en-US" sz="3600" b="1" dirty="0"/>
            </a:br>
            <a:r>
              <a:rPr lang="en-US" sz="3600" b="1" dirty="0"/>
              <a:t>What works? Who are you?</a:t>
            </a:r>
          </a:p>
        </p:txBody>
      </p:sp>
      <p:pic>
        <p:nvPicPr>
          <p:cNvPr id="5" name="Content Placeholder 4"/>
          <p:cNvPicPr>
            <a:picLocks noGrp="1" noChangeAspect="1"/>
          </p:cNvPicPr>
          <p:nvPr>
            <p:ph idx="1"/>
          </p:nvPr>
        </p:nvPicPr>
        <p:blipFill>
          <a:blip r:embed="rId2"/>
          <a:srcRect l="-52065" r="-52065"/>
          <a:stretch>
            <a:fillRect/>
          </a:stretch>
        </p:blipFill>
        <p:spPr>
          <a:xfrm>
            <a:off x="457200" y="1682506"/>
            <a:ext cx="8229600" cy="4525963"/>
          </a:xfrm>
          <a:ln>
            <a:solidFill>
              <a:schemeClr val="tx1"/>
            </a:solidFill>
          </a:ln>
        </p:spPr>
      </p:pic>
    </p:spTree>
    <p:extLst>
      <p:ext uri="{BB962C8B-B14F-4D97-AF65-F5344CB8AC3E}">
        <p14:creationId xmlns:p14="http://schemas.microsoft.com/office/powerpoint/2010/main" val="904468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7638"/>
            <a:ext cx="8229600" cy="1143000"/>
          </a:xfrm>
        </p:spPr>
        <p:txBody>
          <a:bodyPr/>
          <a:lstStyle/>
          <a:p>
            <a:r>
              <a:rPr lang="en-US" b="1" dirty="0"/>
              <a:t>Section 2: How to use the APP</a:t>
            </a:r>
          </a:p>
        </p:txBody>
      </p:sp>
      <p:sp>
        <p:nvSpPr>
          <p:cNvPr id="4" name="Footer Placeholder 3"/>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137086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Get to know your device</a:t>
            </a:r>
          </a:p>
        </p:txBody>
      </p:sp>
      <p:sp>
        <p:nvSpPr>
          <p:cNvPr id="3" name="Content Placeholder 2"/>
          <p:cNvSpPr>
            <a:spLocks noGrp="1"/>
          </p:cNvSpPr>
          <p:nvPr>
            <p:ph sz="half" idx="1"/>
          </p:nvPr>
        </p:nvSpPr>
        <p:spPr>
          <a:xfrm>
            <a:off x="457200" y="1284112"/>
            <a:ext cx="4038600" cy="4842052"/>
          </a:xfrm>
        </p:spPr>
        <p:txBody>
          <a:bodyPr>
            <a:normAutofit fontScale="92500" lnSpcReduction="20000"/>
          </a:bodyPr>
          <a:lstStyle/>
          <a:p>
            <a:r>
              <a:rPr lang="en-US" dirty="0"/>
              <a:t>Switching on and off</a:t>
            </a:r>
          </a:p>
          <a:p>
            <a:r>
              <a:rPr lang="en-US" dirty="0"/>
              <a:t>Security functions (passwords etc.)</a:t>
            </a:r>
          </a:p>
          <a:p>
            <a:r>
              <a:rPr lang="en-US" dirty="0"/>
              <a:t>Switching on GPS</a:t>
            </a:r>
          </a:p>
          <a:p>
            <a:r>
              <a:rPr lang="en-US" dirty="0" err="1"/>
              <a:t>Wifi</a:t>
            </a:r>
            <a:r>
              <a:rPr lang="en-US" dirty="0"/>
              <a:t> needed?</a:t>
            </a:r>
          </a:p>
          <a:p>
            <a:r>
              <a:rPr lang="en-US" dirty="0"/>
              <a:t>Battery levels</a:t>
            </a:r>
          </a:p>
          <a:p>
            <a:r>
              <a:rPr lang="en-US" dirty="0"/>
              <a:t>APP location</a:t>
            </a:r>
          </a:p>
          <a:p>
            <a:r>
              <a:rPr lang="en-US" dirty="0"/>
              <a:t>Moving from one APP to another</a:t>
            </a:r>
          </a:p>
          <a:p>
            <a:r>
              <a:rPr lang="en-US" dirty="0"/>
              <a:t>Can’t find the APP?</a:t>
            </a:r>
          </a:p>
          <a:p>
            <a:r>
              <a:rPr lang="en-US" dirty="0"/>
              <a:t>APP freezing or closing unexpectedly </a:t>
            </a:r>
          </a:p>
          <a:p>
            <a:endParaRPr lang="en-US" dirty="0"/>
          </a:p>
          <a:p>
            <a:endParaRPr lang="en-US" dirty="0"/>
          </a:p>
          <a:p>
            <a:endParaRPr lang="en-US" dirty="0"/>
          </a:p>
        </p:txBody>
      </p:sp>
      <p:pic>
        <p:nvPicPr>
          <p:cNvPr id="10" name="Content Placeholder 9"/>
          <p:cNvPicPr>
            <a:picLocks noGrp="1" noChangeAspect="1"/>
          </p:cNvPicPr>
          <p:nvPr>
            <p:ph sz="half" idx="2"/>
          </p:nvPr>
        </p:nvPicPr>
        <p:blipFill>
          <a:blip r:embed="rId2"/>
          <a:srcRect t="2091" b="2091"/>
          <a:stretch>
            <a:fillRect/>
          </a:stretch>
        </p:blipFill>
        <p:spPr/>
      </p:pic>
    </p:spTree>
    <p:extLst>
      <p:ext uri="{BB962C8B-B14F-4D97-AF65-F5344CB8AC3E}">
        <p14:creationId xmlns:p14="http://schemas.microsoft.com/office/powerpoint/2010/main" val="1809876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520" y="-33266"/>
            <a:ext cx="8451104" cy="1143000"/>
          </a:xfrm>
        </p:spPr>
        <p:txBody>
          <a:bodyPr>
            <a:normAutofit/>
          </a:bodyPr>
          <a:lstStyle/>
          <a:p>
            <a:r>
              <a:rPr lang="en-US" b="1" dirty="0"/>
              <a:t>The APP: Getting started</a:t>
            </a:r>
          </a:p>
        </p:txBody>
      </p:sp>
      <p:sp>
        <p:nvSpPr>
          <p:cNvPr id="4" name="Content Placeholder 3"/>
          <p:cNvSpPr>
            <a:spLocks noGrp="1"/>
          </p:cNvSpPr>
          <p:nvPr>
            <p:ph sz="half" idx="2"/>
          </p:nvPr>
        </p:nvSpPr>
        <p:spPr>
          <a:xfrm>
            <a:off x="3962401" y="1109734"/>
            <a:ext cx="4811224" cy="5545066"/>
          </a:xfrm>
        </p:spPr>
        <p:txBody>
          <a:bodyPr>
            <a:normAutofit fontScale="77500" lnSpcReduction="20000"/>
          </a:bodyPr>
          <a:lstStyle/>
          <a:p>
            <a:r>
              <a:rPr lang="en-GB" dirty="0">
                <a:solidFill>
                  <a:srgbClr val="000000"/>
                </a:solidFill>
              </a:rPr>
              <a:t>For each new household get a new blank form: ‘Fill blank form’</a:t>
            </a:r>
          </a:p>
          <a:p>
            <a:r>
              <a:rPr lang="en-GB" dirty="0">
                <a:solidFill>
                  <a:srgbClr val="000000"/>
                </a:solidFill>
              </a:rPr>
              <a:t>‘Edit saved form’ is to go back to an incomplete saved form</a:t>
            </a:r>
          </a:p>
          <a:p>
            <a:r>
              <a:rPr lang="en-GB" dirty="0">
                <a:solidFill>
                  <a:srgbClr val="000000"/>
                </a:solidFill>
              </a:rPr>
              <a:t>‘Send </a:t>
            </a:r>
            <a:r>
              <a:rPr lang="en-GB" dirty="0" smtClean="0">
                <a:solidFill>
                  <a:srgbClr val="000000"/>
                </a:solidFill>
              </a:rPr>
              <a:t>finalised </a:t>
            </a:r>
            <a:r>
              <a:rPr lang="en-GB" dirty="0">
                <a:solidFill>
                  <a:srgbClr val="000000"/>
                </a:solidFill>
              </a:rPr>
              <a:t>form’ If device is connected to the internet and interview has been completed</a:t>
            </a:r>
          </a:p>
          <a:p>
            <a:r>
              <a:rPr lang="en-GB" dirty="0">
                <a:solidFill>
                  <a:srgbClr val="000000"/>
                </a:solidFill>
              </a:rPr>
              <a:t>‘Get blank form’ is for new  survey forms </a:t>
            </a:r>
          </a:p>
          <a:p>
            <a:r>
              <a:rPr lang="en-GB" dirty="0">
                <a:solidFill>
                  <a:srgbClr val="000000"/>
                </a:solidFill>
              </a:rPr>
              <a:t>‘Delete saved form’ is to delete a saved form</a:t>
            </a:r>
          </a:p>
          <a:p>
            <a:pPr marL="0" indent="0">
              <a:buNone/>
            </a:pPr>
            <a:endParaRPr lang="en-GB" dirty="0">
              <a:solidFill>
                <a:srgbClr val="000000"/>
              </a:solidFill>
            </a:endParaRPr>
          </a:p>
          <a:p>
            <a:pPr marL="0" indent="0">
              <a:buNone/>
            </a:pPr>
            <a:r>
              <a:rPr lang="en-GB" b="1" i="1" dirty="0">
                <a:solidFill>
                  <a:srgbClr val="000000"/>
                </a:solidFill>
              </a:rPr>
              <a:t>Remember:</a:t>
            </a:r>
          </a:p>
          <a:p>
            <a:r>
              <a:rPr lang="en-GB" dirty="0">
                <a:solidFill>
                  <a:srgbClr val="000000"/>
                </a:solidFill>
              </a:rPr>
              <a:t>Save the form regularly and at the end of the household interview</a:t>
            </a:r>
          </a:p>
          <a:p>
            <a:r>
              <a:rPr lang="en-GB" dirty="0">
                <a:solidFill>
                  <a:srgbClr val="000000"/>
                </a:solidFill>
              </a:rPr>
              <a:t>Data downloaded at the end  of the day</a:t>
            </a:r>
          </a:p>
          <a:p>
            <a:r>
              <a:rPr lang="en-GB" dirty="0">
                <a:solidFill>
                  <a:srgbClr val="000000"/>
                </a:solidFill>
              </a:rPr>
              <a:t>Do not delete anything, please!</a:t>
            </a:r>
          </a:p>
        </p:txBody>
      </p:sp>
      <p:pic>
        <p:nvPicPr>
          <p:cNvPr id="3" name="Picture 2" descr="Phone 2. Main scree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333" y="1109734"/>
            <a:ext cx="3147969" cy="5246616"/>
          </a:xfrm>
          <a:prstGeom prst="rect">
            <a:avLst/>
          </a:prstGeom>
        </p:spPr>
      </p:pic>
    </p:spTree>
    <p:extLst>
      <p:ext uri="{BB962C8B-B14F-4D97-AF65-F5344CB8AC3E}">
        <p14:creationId xmlns:p14="http://schemas.microsoft.com/office/powerpoint/2010/main" val="2459738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312"/>
            <a:ext cx="8229600" cy="962078"/>
          </a:xfrm>
        </p:spPr>
        <p:txBody>
          <a:bodyPr>
            <a:noAutofit/>
          </a:bodyPr>
          <a:lstStyle/>
          <a:p>
            <a:r>
              <a:rPr lang="en-US" sz="4000" b="1" dirty="0"/>
              <a:t>The APP: Getting started</a:t>
            </a:r>
          </a:p>
        </p:txBody>
      </p:sp>
      <p:sp>
        <p:nvSpPr>
          <p:cNvPr id="5" name="Rectangle 4"/>
          <p:cNvSpPr/>
          <p:nvPr/>
        </p:nvSpPr>
        <p:spPr>
          <a:xfrm>
            <a:off x="4447078" y="1799011"/>
            <a:ext cx="3766646" cy="3108544"/>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800" dirty="0"/>
              <a:t>Assessment questionaniare will be on the device.</a:t>
            </a:r>
          </a:p>
          <a:p>
            <a:endParaRPr lang="en-IE" sz="2800" dirty="0"/>
          </a:p>
          <a:p>
            <a:r>
              <a:rPr lang="en-IE" sz="2800" dirty="0"/>
              <a:t>Each enumerator has an </a:t>
            </a:r>
            <a:r>
              <a:rPr lang="en-IE" sz="2800" dirty="0" smtClean="0"/>
              <a:t>Assessors’ </a:t>
            </a:r>
            <a:r>
              <a:rPr lang="en-IE" sz="2800" dirty="0"/>
              <a:t>code that must be entered.</a:t>
            </a:r>
          </a:p>
        </p:txBody>
      </p:sp>
      <p:pic>
        <p:nvPicPr>
          <p:cNvPr id="7" name="Picture 6" descr="first_scree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651" y="1201992"/>
            <a:ext cx="2721250" cy="4837777"/>
          </a:xfrm>
          <a:prstGeom prst="rect">
            <a:avLst/>
          </a:prstGeom>
        </p:spPr>
      </p:pic>
    </p:spTree>
    <p:extLst>
      <p:ext uri="{BB962C8B-B14F-4D97-AF65-F5344CB8AC3E}">
        <p14:creationId xmlns:p14="http://schemas.microsoft.com/office/powerpoint/2010/main" val="1685330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APP: Tailoring content</a:t>
            </a:r>
          </a:p>
        </p:txBody>
      </p:sp>
      <p:pic>
        <p:nvPicPr>
          <p:cNvPr id="6" name="Picture 5" descr="Phone 5. Select many ques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7622" y="1417638"/>
            <a:ext cx="3103135" cy="4845533"/>
          </a:xfrm>
          <a:prstGeom prst="rect">
            <a:avLst/>
          </a:prstGeom>
          <a:ln>
            <a:solidFill>
              <a:schemeClr val="tx1"/>
            </a:solidFill>
          </a:ln>
        </p:spPr>
      </p:pic>
      <p:sp>
        <p:nvSpPr>
          <p:cNvPr id="9" name="Rectangle 8"/>
          <p:cNvSpPr/>
          <p:nvPr/>
        </p:nvSpPr>
        <p:spPr>
          <a:xfrm>
            <a:off x="1305236" y="2318349"/>
            <a:ext cx="3386558" cy="193899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US" sz="2000" dirty="0"/>
              <a:t>Swiping action needed to move forwards and back. Some questions move down.</a:t>
            </a:r>
          </a:p>
          <a:p>
            <a:endParaRPr lang="en-US" sz="2000" dirty="0"/>
          </a:p>
          <a:p>
            <a:r>
              <a:rPr lang="en-US" sz="2000" dirty="0"/>
              <a:t>Chose sectors to assess and depth of analysis.</a:t>
            </a:r>
          </a:p>
        </p:txBody>
      </p:sp>
    </p:spTree>
    <p:extLst>
      <p:ext uri="{BB962C8B-B14F-4D97-AF65-F5344CB8AC3E}">
        <p14:creationId xmlns:p14="http://schemas.microsoft.com/office/powerpoint/2010/main" val="4093037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548"/>
            <a:ext cx="8229600" cy="920765"/>
          </a:xfrm>
        </p:spPr>
        <p:txBody>
          <a:bodyPr>
            <a:normAutofit/>
          </a:bodyPr>
          <a:lstStyle/>
          <a:p>
            <a:r>
              <a:rPr lang="en-US" sz="4000" b="1" dirty="0"/>
              <a:t>Training objectives and a</a:t>
            </a:r>
            <a:r>
              <a:rPr lang="en-US" sz="4000" b="1" dirty="0" smtClean="0"/>
              <a:t>genda</a:t>
            </a:r>
            <a:endParaRPr lang="en-US" sz="4000" b="1" dirty="0"/>
          </a:p>
        </p:txBody>
      </p:sp>
      <p:sp>
        <p:nvSpPr>
          <p:cNvPr id="3" name="Content Placeholder 2"/>
          <p:cNvSpPr>
            <a:spLocks noGrp="1"/>
          </p:cNvSpPr>
          <p:nvPr>
            <p:ph idx="1"/>
          </p:nvPr>
        </p:nvSpPr>
        <p:spPr>
          <a:xfrm>
            <a:off x="457200" y="787217"/>
            <a:ext cx="8229600" cy="5785645"/>
          </a:xfrm>
        </p:spPr>
        <p:txBody>
          <a:bodyPr>
            <a:normAutofit/>
          </a:bodyPr>
          <a:lstStyle/>
          <a:p>
            <a:pPr marL="0" indent="0">
              <a:buNone/>
            </a:pPr>
            <a:r>
              <a:rPr lang="en-GB" b="1" dirty="0"/>
              <a:t>Objective:</a:t>
            </a:r>
            <a:r>
              <a:rPr lang="en-GB" dirty="0"/>
              <a:t>  </a:t>
            </a:r>
            <a:r>
              <a:rPr lang="en-US" sz="2400" dirty="0"/>
              <a:t>To provide enumerators with the skills and knowledge to use the </a:t>
            </a:r>
            <a:r>
              <a:rPr lang="en-US" sz="2400" b="1" dirty="0"/>
              <a:t>Urban </a:t>
            </a:r>
            <a:r>
              <a:rPr lang="en-GB" sz="2400" b="1" dirty="0"/>
              <a:t>Multi-sector Vulnerability Assessment Tool for displacement contexts (UMVAT) </a:t>
            </a:r>
            <a:r>
              <a:rPr lang="en-US" sz="2400" dirty="0"/>
              <a:t>APP with confidence.</a:t>
            </a:r>
            <a:r>
              <a:rPr lang="en-GB" sz="2400" dirty="0"/>
              <a:t> </a:t>
            </a:r>
          </a:p>
          <a:p>
            <a:pPr marL="0" indent="0">
              <a:buNone/>
            </a:pPr>
            <a:endParaRPr lang="en-GB" sz="1600" dirty="0"/>
          </a:p>
        </p:txBody>
      </p:sp>
      <p:graphicFrame>
        <p:nvGraphicFramePr>
          <p:cNvPr id="7" name="Table 6"/>
          <p:cNvGraphicFramePr>
            <a:graphicFrameLocks noGrp="1"/>
          </p:cNvGraphicFramePr>
          <p:nvPr>
            <p:extLst>
              <p:ext uri="{D42A27DB-BD31-4B8C-83A1-F6EECF244321}">
                <p14:modId xmlns:p14="http://schemas.microsoft.com/office/powerpoint/2010/main" val="1800838961"/>
              </p:ext>
            </p:extLst>
          </p:nvPr>
        </p:nvGraphicFramePr>
        <p:xfrm>
          <a:off x="548640" y="2601929"/>
          <a:ext cx="7823200" cy="3479800"/>
        </p:xfrm>
        <a:graphic>
          <a:graphicData uri="http://schemas.openxmlformats.org/drawingml/2006/table">
            <a:tbl>
              <a:tblPr firstRow="1" bandRow="1">
                <a:tableStyleId>{5C22544A-7EE6-4342-B048-85BDC9FD1C3A}</a:tableStyleId>
              </a:tblPr>
              <a:tblGrid>
                <a:gridCol w="1955800">
                  <a:extLst>
                    <a:ext uri="{9D8B030D-6E8A-4147-A177-3AD203B41FA5}">
                      <a16:colId xmlns="" xmlns:a16="http://schemas.microsoft.com/office/drawing/2014/main" val="20000"/>
                    </a:ext>
                  </a:extLst>
                </a:gridCol>
                <a:gridCol w="1955800">
                  <a:extLst>
                    <a:ext uri="{9D8B030D-6E8A-4147-A177-3AD203B41FA5}">
                      <a16:colId xmlns="" xmlns:a16="http://schemas.microsoft.com/office/drawing/2014/main" val="20001"/>
                    </a:ext>
                  </a:extLst>
                </a:gridCol>
                <a:gridCol w="1955800">
                  <a:extLst>
                    <a:ext uri="{9D8B030D-6E8A-4147-A177-3AD203B41FA5}">
                      <a16:colId xmlns="" xmlns:a16="http://schemas.microsoft.com/office/drawing/2014/main" val="20002"/>
                    </a:ext>
                  </a:extLst>
                </a:gridCol>
                <a:gridCol w="1955800">
                  <a:extLst>
                    <a:ext uri="{9D8B030D-6E8A-4147-A177-3AD203B41FA5}">
                      <a16:colId xmlns="" xmlns:a16="http://schemas.microsoft.com/office/drawing/2014/main" val="20003"/>
                    </a:ext>
                  </a:extLst>
                </a:gridCol>
              </a:tblGrid>
              <a:tr h="370840">
                <a:tc>
                  <a:txBody>
                    <a:bodyPr/>
                    <a:lstStyle/>
                    <a:p>
                      <a:r>
                        <a:rPr lang="en-US" sz="1600" dirty="0"/>
                        <a:t>Day 1</a:t>
                      </a:r>
                    </a:p>
                  </a:txBody>
                  <a:tcPr/>
                </a:tc>
                <a:tc>
                  <a:txBody>
                    <a:bodyPr/>
                    <a:lstStyle/>
                    <a:p>
                      <a:r>
                        <a:rPr lang="en-US" sz="1600" dirty="0"/>
                        <a:t>Day 2</a:t>
                      </a:r>
                    </a:p>
                  </a:txBody>
                  <a:tcPr/>
                </a:tc>
                <a:tc>
                  <a:txBody>
                    <a:bodyPr/>
                    <a:lstStyle/>
                    <a:p>
                      <a:r>
                        <a:rPr lang="en-US" sz="1600" dirty="0"/>
                        <a:t>Day 3</a:t>
                      </a:r>
                    </a:p>
                  </a:txBody>
                  <a:tcPr/>
                </a:tc>
                <a:tc>
                  <a:txBody>
                    <a:bodyPr/>
                    <a:lstStyle/>
                    <a:p>
                      <a:r>
                        <a:rPr lang="en-US" sz="1600" dirty="0"/>
                        <a:t>Day 4</a:t>
                      </a:r>
                    </a:p>
                  </a:txBody>
                  <a:tcPr/>
                </a:tc>
                <a:extLst>
                  <a:ext uri="{0D108BD9-81ED-4DB2-BD59-A6C34878D82A}">
                    <a16:rowId xmlns="" xmlns:a16="http://schemas.microsoft.com/office/drawing/2014/main" val="10000"/>
                  </a:ext>
                </a:extLst>
              </a:tr>
              <a:tr h="370840">
                <a:tc>
                  <a:txBody>
                    <a:bodyPr/>
                    <a:lstStyle/>
                    <a:p>
                      <a:r>
                        <a:rPr lang="en-GB" sz="1600" b="1" kern="1200" dirty="0">
                          <a:solidFill>
                            <a:schemeClr val="dk1"/>
                          </a:solidFill>
                          <a:effectLst/>
                          <a:latin typeface="+mn-lt"/>
                          <a:ea typeface="+mn-ea"/>
                          <a:cs typeface="+mn-cs"/>
                        </a:rPr>
                        <a:t>Module 1: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Introduction</a:t>
                      </a:r>
                      <a:r>
                        <a:rPr lang="en-GB" sz="1600" kern="1200" dirty="0">
                          <a:solidFill>
                            <a:schemeClr val="dk1"/>
                          </a:solidFill>
                          <a:effectLst/>
                          <a:latin typeface="+mn-lt"/>
                          <a:ea typeface="+mn-ea"/>
                          <a:cs typeface="+mn-cs"/>
                        </a:rPr>
                        <a:t> </a:t>
                      </a:r>
                    </a:p>
                    <a:p>
                      <a:r>
                        <a:rPr lang="en-GB" sz="1600" b="1" kern="1200" dirty="0">
                          <a:solidFill>
                            <a:schemeClr val="dk1"/>
                          </a:solidFill>
                          <a:effectLst/>
                          <a:latin typeface="+mn-lt"/>
                          <a:ea typeface="+mn-ea"/>
                          <a:cs typeface="+mn-cs"/>
                        </a:rPr>
                        <a:t>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Module 2: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How to use the APP</a:t>
                      </a:r>
                      <a:r>
                        <a:rPr lang="en-GB" sz="1600" kern="1200" dirty="0">
                          <a:solidFill>
                            <a:schemeClr val="dk1"/>
                          </a:solidFill>
                          <a:effectLst/>
                          <a:latin typeface="+mn-lt"/>
                          <a:ea typeface="+mn-ea"/>
                          <a:cs typeface="+mn-cs"/>
                        </a:rPr>
                        <a:t> </a:t>
                      </a:r>
                    </a:p>
                  </a:txBody>
                  <a:tcPr/>
                </a:tc>
                <a:tc>
                  <a:txBody>
                    <a:bodyPr/>
                    <a:lstStyle/>
                    <a:p>
                      <a:r>
                        <a:rPr lang="en-GB" sz="1600" b="1" kern="1200" dirty="0">
                          <a:solidFill>
                            <a:schemeClr val="dk1"/>
                          </a:solidFill>
                          <a:effectLst/>
                          <a:latin typeface="+mn-lt"/>
                          <a:ea typeface="+mn-ea"/>
                          <a:cs typeface="+mn-cs"/>
                        </a:rPr>
                        <a:t>Module 2: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How to use the APP</a:t>
                      </a:r>
                      <a:r>
                        <a:rPr lang="en-GB" sz="1600" kern="1200" dirty="0">
                          <a:solidFill>
                            <a:schemeClr val="dk1"/>
                          </a:solidFill>
                          <a:effectLst/>
                          <a:latin typeface="+mn-lt"/>
                          <a:ea typeface="+mn-ea"/>
                          <a:cs typeface="+mn-cs"/>
                        </a:rPr>
                        <a:t> </a:t>
                      </a:r>
                    </a:p>
                    <a:p>
                      <a:endParaRPr lang="en-US" sz="1600" dirty="0"/>
                    </a:p>
                  </a:txBody>
                  <a:tcPr/>
                </a:tc>
                <a:tc>
                  <a:txBody>
                    <a:bodyPr/>
                    <a:lstStyle/>
                    <a:p>
                      <a:r>
                        <a:rPr lang="en-GB" sz="1600" b="1" kern="1200" dirty="0">
                          <a:solidFill>
                            <a:schemeClr val="dk1"/>
                          </a:solidFill>
                          <a:effectLst/>
                          <a:latin typeface="+mn-lt"/>
                          <a:ea typeface="+mn-ea"/>
                          <a:cs typeface="+mn-cs"/>
                        </a:rPr>
                        <a:t>Module 3: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Field practice</a:t>
                      </a:r>
                      <a:r>
                        <a:rPr lang="en-GB" sz="1600" kern="1200" dirty="0">
                          <a:solidFill>
                            <a:schemeClr val="dk1"/>
                          </a:solidFill>
                          <a:effectLst/>
                          <a:latin typeface="+mn-lt"/>
                          <a:ea typeface="+mn-ea"/>
                          <a:cs typeface="+mn-cs"/>
                        </a:rPr>
                        <a:t> </a:t>
                      </a:r>
                    </a:p>
                    <a:p>
                      <a:endParaRPr lang="en-US" sz="1600" dirty="0"/>
                    </a:p>
                  </a:txBody>
                  <a:tcPr/>
                </a:tc>
                <a:tc>
                  <a:txBody>
                    <a:bodyPr/>
                    <a:lstStyle/>
                    <a:p>
                      <a:r>
                        <a:rPr lang="en-GB" sz="1600" b="1" kern="1200" dirty="0">
                          <a:solidFill>
                            <a:schemeClr val="dk1"/>
                          </a:solidFill>
                          <a:effectLst/>
                          <a:latin typeface="+mn-lt"/>
                          <a:ea typeface="+mn-ea"/>
                          <a:cs typeface="+mn-cs"/>
                        </a:rPr>
                        <a:t>Module 4: </a:t>
                      </a:r>
                      <a:endParaRPr lang="en-GB" sz="1600" kern="1200" dirty="0">
                        <a:solidFill>
                          <a:schemeClr val="dk1"/>
                        </a:solidFill>
                        <a:effectLst/>
                        <a:latin typeface="+mn-lt"/>
                        <a:ea typeface="+mn-ea"/>
                        <a:cs typeface="+mn-cs"/>
                      </a:endParaRPr>
                    </a:p>
                    <a:p>
                      <a:r>
                        <a:rPr lang="en-GB" sz="1600" b="1" kern="1200" dirty="0">
                          <a:solidFill>
                            <a:schemeClr val="dk1"/>
                          </a:solidFill>
                          <a:effectLst/>
                          <a:latin typeface="+mn-lt"/>
                          <a:ea typeface="+mn-ea"/>
                          <a:cs typeface="+mn-cs"/>
                        </a:rPr>
                        <a:t>Field feedback and wrap-up</a:t>
                      </a:r>
                      <a:endParaRPr lang="en-GB" sz="1600" kern="1200" dirty="0">
                        <a:solidFill>
                          <a:schemeClr val="dk1"/>
                        </a:solidFill>
                        <a:effectLst/>
                        <a:latin typeface="+mn-lt"/>
                        <a:ea typeface="+mn-ea"/>
                        <a:cs typeface="+mn-cs"/>
                      </a:endParaRPr>
                    </a:p>
                    <a:p>
                      <a:endParaRPr lang="en-US" sz="1600" dirty="0"/>
                    </a:p>
                  </a:txBody>
                  <a:tcPr/>
                </a:tc>
                <a:extLst>
                  <a:ext uri="{0D108BD9-81ED-4DB2-BD59-A6C34878D82A}">
                    <a16:rowId xmlns="" xmlns:a16="http://schemas.microsoft.com/office/drawing/2014/main" val="10001"/>
                  </a:ext>
                </a:extLst>
              </a:tr>
              <a:tr h="370840">
                <a:tc>
                  <a:txBody>
                    <a:bodyPr/>
                    <a:lstStyle/>
                    <a:p>
                      <a:r>
                        <a:rPr lang="en-GB" sz="1600" kern="1200" dirty="0">
                          <a:solidFill>
                            <a:schemeClr val="dk1"/>
                          </a:solidFill>
                          <a:effectLst/>
                          <a:latin typeface="+mn-lt"/>
                          <a:ea typeface="+mn-ea"/>
                          <a:cs typeface="+mn-cs"/>
                        </a:rPr>
                        <a:t>PowerPoint presentation and discussions.</a:t>
                      </a:r>
                    </a:p>
                    <a:p>
                      <a:r>
                        <a:rPr lang="en-GB" sz="1600" kern="1200" dirty="0">
                          <a:solidFill>
                            <a:schemeClr val="dk1"/>
                          </a:solidFill>
                          <a:effectLst/>
                          <a:latin typeface="+mn-lt"/>
                          <a:ea typeface="+mn-ea"/>
                          <a:cs typeface="+mn-cs"/>
                        </a:rPr>
                        <a:t>Getting to know the agency, the APP (tablet and assessment content).</a:t>
                      </a:r>
                      <a:r>
                        <a:rPr lang="en-GB" sz="1600" dirty="0">
                          <a:effectLst/>
                        </a:rPr>
                        <a:t> </a:t>
                      </a:r>
                      <a:endParaRPr lang="en-US" sz="1600" dirty="0"/>
                    </a:p>
                  </a:txBody>
                  <a:tcPr/>
                </a:tc>
                <a:tc>
                  <a:txBody>
                    <a:bodyPr/>
                    <a:lstStyle/>
                    <a:p>
                      <a:r>
                        <a:rPr lang="en-GB" sz="1600" kern="1200" dirty="0">
                          <a:solidFill>
                            <a:schemeClr val="dk1"/>
                          </a:solidFill>
                          <a:effectLst/>
                          <a:latin typeface="+mn-lt"/>
                          <a:ea typeface="+mn-ea"/>
                          <a:cs typeface="+mn-cs"/>
                        </a:rPr>
                        <a:t>PowerPoint and classroom use of APP</a:t>
                      </a:r>
                      <a:r>
                        <a:rPr lang="en-GB" sz="1600" kern="1200" baseline="0" dirty="0">
                          <a:solidFill>
                            <a:schemeClr val="dk1"/>
                          </a:solidFill>
                          <a:effectLst/>
                          <a:latin typeface="+mn-lt"/>
                          <a:ea typeface="+mn-ea"/>
                          <a:cs typeface="+mn-cs"/>
                        </a:rPr>
                        <a:t> to build understanding of questions and confidence in using the tool.</a:t>
                      </a:r>
                      <a:endParaRPr lang="en-US" sz="1600" dirty="0"/>
                    </a:p>
                  </a:txBody>
                  <a:tcPr/>
                </a:tc>
                <a:tc>
                  <a:txBody>
                    <a:bodyPr/>
                    <a:lstStyle/>
                    <a:p>
                      <a:r>
                        <a:rPr lang="en-GB" sz="1600" kern="1200" dirty="0">
                          <a:solidFill>
                            <a:schemeClr val="dk1"/>
                          </a:solidFill>
                          <a:effectLst/>
                          <a:latin typeface="+mn-lt"/>
                          <a:ea typeface="+mn-ea"/>
                          <a:cs typeface="+mn-cs"/>
                        </a:rPr>
                        <a:t>Field practice.</a:t>
                      </a:r>
                    </a:p>
                    <a:p>
                      <a:r>
                        <a:rPr lang="en-GB" sz="1600" kern="1200" dirty="0">
                          <a:solidFill>
                            <a:schemeClr val="dk1"/>
                          </a:solidFill>
                          <a:effectLst/>
                          <a:latin typeface="+mn-lt"/>
                          <a:ea typeface="+mn-ea"/>
                          <a:cs typeface="+mn-cs"/>
                        </a:rPr>
                        <a:t>IT and technical support provided.</a:t>
                      </a:r>
                      <a:r>
                        <a:rPr lang="en-GB" sz="1600" dirty="0">
                          <a:effectLst/>
                        </a:rPr>
                        <a:t> </a:t>
                      </a:r>
                      <a:endParaRPr lang="en-US" sz="1600" dirty="0"/>
                    </a:p>
                  </a:txBody>
                  <a:tcPr/>
                </a:tc>
                <a:tc>
                  <a:txBody>
                    <a:bodyPr/>
                    <a:lstStyle/>
                    <a:p>
                      <a:r>
                        <a:rPr lang="en-GB" sz="1600" kern="1200" dirty="0">
                          <a:solidFill>
                            <a:schemeClr val="dk1"/>
                          </a:solidFill>
                          <a:effectLst/>
                          <a:latin typeface="+mn-lt"/>
                          <a:ea typeface="+mn-ea"/>
                          <a:cs typeface="+mn-cs"/>
                        </a:rPr>
                        <a:t>Presentation of key challenges and solutions faced in the field practice.</a:t>
                      </a:r>
                    </a:p>
                    <a:p>
                      <a:r>
                        <a:rPr lang="en-GB" sz="1600" kern="1200" dirty="0">
                          <a:solidFill>
                            <a:schemeClr val="dk1"/>
                          </a:solidFill>
                          <a:effectLst/>
                          <a:latin typeface="+mn-lt"/>
                          <a:ea typeface="+mn-ea"/>
                          <a:cs typeface="+mn-cs"/>
                        </a:rPr>
                        <a:t>APP finalisation.</a:t>
                      </a:r>
                      <a:r>
                        <a:rPr lang="en-GB" sz="1600" dirty="0">
                          <a:effectLst/>
                        </a:rPr>
                        <a:t> </a:t>
                      </a:r>
                      <a:endParaRPr lang="en-US" sz="1600" dirty="0"/>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93501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986" y="293488"/>
            <a:ext cx="8229600" cy="1143000"/>
          </a:xfrm>
        </p:spPr>
        <p:txBody>
          <a:bodyPr/>
          <a:lstStyle/>
          <a:p>
            <a:pPr algn="l"/>
            <a:r>
              <a:rPr lang="en-US" b="1" dirty="0"/>
              <a:t>What is on the screen?</a:t>
            </a:r>
          </a:p>
        </p:txBody>
      </p:sp>
      <p:sp>
        <p:nvSpPr>
          <p:cNvPr id="4" name="Footer Placeholder 3"/>
          <p:cNvSpPr>
            <a:spLocks noGrp="1"/>
          </p:cNvSpPr>
          <p:nvPr>
            <p:ph type="ftr" sz="quarter" idx="11"/>
          </p:nvPr>
        </p:nvSpPr>
        <p:spPr/>
        <p:txBody>
          <a:bodyPr/>
          <a:lstStyle/>
          <a:p>
            <a:r>
              <a:rPr lang="en-US"/>
              <a:t>NRC Multi-sector Urban Assessment Tool </a:t>
            </a:r>
          </a:p>
        </p:txBody>
      </p:sp>
      <p:sp>
        <p:nvSpPr>
          <p:cNvPr id="10" name="TextBox 9"/>
          <p:cNvSpPr txBox="1"/>
          <p:nvPr/>
        </p:nvSpPr>
        <p:spPr>
          <a:xfrm>
            <a:off x="7436556" y="274638"/>
            <a:ext cx="1486972"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Icon: Change language</a:t>
            </a:r>
          </a:p>
        </p:txBody>
      </p:sp>
      <p:pic>
        <p:nvPicPr>
          <p:cNvPr id="18" name="Picture 17"/>
          <p:cNvPicPr>
            <a:picLocks noChangeAspect="1"/>
          </p:cNvPicPr>
          <p:nvPr/>
        </p:nvPicPr>
        <p:blipFill rotWithShape="1">
          <a:blip r:embed="rId2"/>
          <a:srcRect l="3270" t="3381" r="3270" b="10717"/>
          <a:stretch/>
        </p:blipFill>
        <p:spPr>
          <a:xfrm>
            <a:off x="2944598" y="1586971"/>
            <a:ext cx="6150404" cy="5037667"/>
          </a:xfrm>
          <a:prstGeom prst="rect">
            <a:avLst/>
          </a:prstGeom>
        </p:spPr>
      </p:pic>
      <p:sp>
        <p:nvSpPr>
          <p:cNvPr id="13" name="TextBox 12"/>
          <p:cNvSpPr txBox="1"/>
          <p:nvPr/>
        </p:nvSpPr>
        <p:spPr>
          <a:xfrm>
            <a:off x="592667" y="1397015"/>
            <a:ext cx="1707444"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Save data collected so far</a:t>
            </a:r>
          </a:p>
        </p:txBody>
      </p:sp>
      <p:cxnSp>
        <p:nvCxnSpPr>
          <p:cNvPr id="14" name="Straight Arrow Connector 13"/>
          <p:cNvCxnSpPr>
            <a:stCxn id="13" idx="3"/>
          </p:cNvCxnSpPr>
          <p:nvPr/>
        </p:nvCxnSpPr>
        <p:spPr>
          <a:xfrm>
            <a:off x="2300111" y="1720181"/>
            <a:ext cx="5588000" cy="4501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Straight Arrow Connector 10"/>
          <p:cNvCxnSpPr/>
          <p:nvPr/>
        </p:nvCxnSpPr>
        <p:spPr>
          <a:xfrm>
            <a:off x="8513064" y="920969"/>
            <a:ext cx="173736" cy="124936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6" name="TextBox 25"/>
          <p:cNvSpPr txBox="1"/>
          <p:nvPr/>
        </p:nvSpPr>
        <p:spPr>
          <a:xfrm>
            <a:off x="5810956" y="278343"/>
            <a:ext cx="1486972"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Icon: List of questions</a:t>
            </a:r>
          </a:p>
        </p:txBody>
      </p:sp>
      <p:cxnSp>
        <p:nvCxnSpPr>
          <p:cNvPr id="28" name="Straight Arrow Connector 27"/>
          <p:cNvCxnSpPr/>
          <p:nvPr/>
        </p:nvCxnSpPr>
        <p:spPr>
          <a:xfrm>
            <a:off x="6512079" y="920969"/>
            <a:ext cx="1793836" cy="124936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4" name="TextBox 33"/>
          <p:cNvSpPr txBox="1"/>
          <p:nvPr/>
        </p:nvSpPr>
        <p:spPr>
          <a:xfrm>
            <a:off x="592667" y="2241058"/>
            <a:ext cx="1707444"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Sector questions</a:t>
            </a:r>
          </a:p>
        </p:txBody>
      </p:sp>
      <p:cxnSp>
        <p:nvCxnSpPr>
          <p:cNvPr id="35" name="Straight Arrow Connector 34"/>
          <p:cNvCxnSpPr>
            <a:stCxn id="34" idx="3"/>
          </p:cNvCxnSpPr>
          <p:nvPr/>
        </p:nvCxnSpPr>
        <p:spPr>
          <a:xfrm>
            <a:off x="2300111" y="2564224"/>
            <a:ext cx="824089"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TextBox 18"/>
          <p:cNvSpPr txBox="1"/>
          <p:nvPr/>
        </p:nvSpPr>
        <p:spPr>
          <a:xfrm>
            <a:off x="592667" y="3116868"/>
            <a:ext cx="1707444" cy="92333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Question to ask/ interpret for answering </a:t>
            </a:r>
          </a:p>
        </p:txBody>
      </p:sp>
      <p:cxnSp>
        <p:nvCxnSpPr>
          <p:cNvPr id="21" name="Straight Arrow Connector 20"/>
          <p:cNvCxnSpPr/>
          <p:nvPr/>
        </p:nvCxnSpPr>
        <p:spPr>
          <a:xfrm flipV="1">
            <a:off x="2300111" y="2887389"/>
            <a:ext cx="824089" cy="5464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3" name="TextBox 22"/>
          <p:cNvSpPr txBox="1"/>
          <p:nvPr/>
        </p:nvSpPr>
        <p:spPr>
          <a:xfrm>
            <a:off x="592667" y="4656742"/>
            <a:ext cx="1707444"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Data entry fields</a:t>
            </a:r>
          </a:p>
          <a:p>
            <a:r>
              <a:rPr lang="en-US" dirty="0"/>
              <a:t> </a:t>
            </a:r>
          </a:p>
        </p:txBody>
      </p:sp>
      <p:cxnSp>
        <p:nvCxnSpPr>
          <p:cNvPr id="24" name="Straight Arrow Connector 23"/>
          <p:cNvCxnSpPr/>
          <p:nvPr/>
        </p:nvCxnSpPr>
        <p:spPr>
          <a:xfrm flipV="1">
            <a:off x="2304989" y="4656742"/>
            <a:ext cx="819211" cy="27324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40432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Asking and answering questions</a:t>
            </a:r>
          </a:p>
        </p:txBody>
      </p:sp>
      <p:pic>
        <p:nvPicPr>
          <p:cNvPr id="10" name="Picture 9" descr="Tablet 8. Filling in questions - who shares shelter.png"/>
          <p:cNvPicPr>
            <a:picLocks noChangeAspect="1"/>
          </p:cNvPicPr>
          <p:nvPr/>
        </p:nvPicPr>
        <p:blipFill rotWithShape="1">
          <a:blip r:embed="rId2">
            <a:extLst>
              <a:ext uri="{28A0092B-C50C-407E-A947-70E740481C1C}">
                <a14:useLocalDpi xmlns:a14="http://schemas.microsoft.com/office/drawing/2010/main" val="0"/>
              </a:ext>
            </a:extLst>
          </a:blip>
          <a:srcRect l="5548" t="1740" r="4379" b="9472"/>
          <a:stretch/>
        </p:blipFill>
        <p:spPr>
          <a:xfrm>
            <a:off x="183445" y="2212133"/>
            <a:ext cx="5190548" cy="4264867"/>
          </a:xfrm>
          <a:prstGeom prst="rect">
            <a:avLst/>
          </a:prstGeom>
        </p:spPr>
      </p:pic>
      <p:pic>
        <p:nvPicPr>
          <p:cNvPr id="9" name="Content Placeholder 8" descr="Tablet 7. Filling in questions - income sources.png"/>
          <p:cNvPicPr>
            <a:picLocks noGrp="1" noChangeAspect="1"/>
          </p:cNvPicPr>
          <p:nvPr>
            <p:ph idx="1"/>
          </p:nvPr>
        </p:nvPicPr>
        <p:blipFill rotWithShape="1">
          <a:blip r:embed="rId3">
            <a:extLst>
              <a:ext uri="{28A0092B-C50C-407E-A947-70E740481C1C}">
                <a14:useLocalDpi xmlns:a14="http://schemas.microsoft.com/office/drawing/2010/main" val="0"/>
              </a:ext>
            </a:extLst>
          </a:blip>
          <a:srcRect l="5067" t="4186" r="3537" b="7861"/>
          <a:stretch/>
        </p:blipFill>
        <p:spPr>
          <a:xfrm>
            <a:off x="4064000" y="1417637"/>
            <a:ext cx="5080000" cy="4163143"/>
          </a:xfrm>
        </p:spPr>
      </p:pic>
      <p:sp>
        <p:nvSpPr>
          <p:cNvPr id="11" name="Rectangle 10"/>
          <p:cNvSpPr/>
          <p:nvPr/>
        </p:nvSpPr>
        <p:spPr>
          <a:xfrm>
            <a:off x="4619977" y="5568935"/>
            <a:ext cx="4312355" cy="830997"/>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400" dirty="0">
                <a:solidFill>
                  <a:srgbClr val="FFFFFF"/>
                </a:solidFill>
              </a:rPr>
              <a:t>Select response options, insert numbers and/ or text</a:t>
            </a:r>
            <a:endParaRPr lang="en-GB" sz="2400" dirty="0">
              <a:solidFill>
                <a:srgbClr val="FFFFFF"/>
              </a:solidFill>
            </a:endParaRPr>
          </a:p>
        </p:txBody>
      </p:sp>
    </p:spTree>
    <p:extLst>
      <p:ext uri="{BB962C8B-B14F-4D97-AF65-F5344CB8AC3E}">
        <p14:creationId xmlns:p14="http://schemas.microsoft.com/office/powerpoint/2010/main" val="976993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Asking and answering questions</a:t>
            </a:r>
            <a:endParaRPr lang="en-US" dirty="0"/>
          </a:p>
        </p:txBody>
      </p:sp>
      <p:pic>
        <p:nvPicPr>
          <p:cNvPr id="9" name="Picture 8" descr="food_consumption_sco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437" y="1318464"/>
            <a:ext cx="2971050" cy="4685360"/>
          </a:xfrm>
          <a:prstGeom prst="rect">
            <a:avLst/>
          </a:prstGeom>
          <a:ln>
            <a:solidFill>
              <a:schemeClr val="tx1"/>
            </a:solidFill>
          </a:ln>
        </p:spPr>
      </p:pic>
      <p:sp>
        <p:nvSpPr>
          <p:cNvPr id="6" name="Rectangle 5"/>
          <p:cNvSpPr/>
          <p:nvPr/>
        </p:nvSpPr>
        <p:spPr>
          <a:xfrm>
            <a:off x="3562862" y="2420517"/>
            <a:ext cx="5123938" cy="286232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000" dirty="0" smtClean="0">
                <a:solidFill>
                  <a:srgbClr val="FFFFFF"/>
                </a:solidFill>
              </a:rPr>
              <a:t>Two </a:t>
            </a:r>
            <a:r>
              <a:rPr lang="en-IE" sz="2000" dirty="0">
                <a:solidFill>
                  <a:srgbClr val="FFFFFF"/>
                </a:solidFill>
              </a:rPr>
              <a:t>questions in the food security section require you to scroll down as there are a series of related questions.</a:t>
            </a:r>
          </a:p>
          <a:p>
            <a:endParaRPr lang="en-IE" sz="2000" dirty="0">
              <a:solidFill>
                <a:srgbClr val="FFFFFF"/>
              </a:solidFill>
            </a:endParaRPr>
          </a:p>
          <a:p>
            <a:r>
              <a:rPr lang="en-IE" sz="2000" dirty="0">
                <a:solidFill>
                  <a:srgbClr val="FFFFFF"/>
                </a:solidFill>
              </a:rPr>
              <a:t>In Income and expenditure, there is a summarising screen.</a:t>
            </a:r>
          </a:p>
          <a:p>
            <a:endParaRPr lang="en-IE" sz="2000" dirty="0">
              <a:solidFill>
                <a:srgbClr val="FFFFFF"/>
              </a:solidFill>
            </a:endParaRPr>
          </a:p>
          <a:p>
            <a:r>
              <a:rPr lang="en-IE" sz="2000" dirty="0">
                <a:solidFill>
                  <a:srgbClr val="FFFFFF"/>
                </a:solidFill>
              </a:rPr>
              <a:t>Do not worry about the score at the end of the quesitons, this is not important.</a:t>
            </a:r>
            <a:endParaRPr lang="en-GB" sz="2000" dirty="0">
              <a:solidFill>
                <a:srgbClr val="FFFFFF"/>
              </a:solidFill>
            </a:endParaRPr>
          </a:p>
        </p:txBody>
      </p:sp>
    </p:spTree>
    <p:extLst>
      <p:ext uri="{BB962C8B-B14F-4D97-AF65-F5344CB8AC3E}">
        <p14:creationId xmlns:p14="http://schemas.microsoft.com/office/powerpoint/2010/main" val="2905025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0024"/>
            <a:ext cx="8229600" cy="1068536"/>
          </a:xfrm>
        </p:spPr>
        <p:txBody>
          <a:bodyPr>
            <a:normAutofit fontScale="90000"/>
          </a:bodyPr>
          <a:lstStyle/>
          <a:p>
            <a:r>
              <a:rPr lang="en-US" b="1" dirty="0"/>
              <a:t>Internal checks: Essential and </a:t>
            </a:r>
            <a:r>
              <a:rPr lang="en-US" b="1" dirty="0" smtClean="0"/>
              <a:t>non-essential </a:t>
            </a:r>
            <a:r>
              <a:rPr lang="en-US" b="1" dirty="0"/>
              <a:t>questions </a:t>
            </a:r>
          </a:p>
        </p:txBody>
      </p:sp>
      <p:pic>
        <p:nvPicPr>
          <p:cNvPr id="3" name="Picture 2" descr="Tablet 9. Required question message.png"/>
          <p:cNvPicPr>
            <a:picLocks noChangeAspect="1"/>
          </p:cNvPicPr>
          <p:nvPr/>
        </p:nvPicPr>
        <p:blipFill rotWithShape="1">
          <a:blip r:embed="rId2">
            <a:extLst>
              <a:ext uri="{28A0092B-C50C-407E-A947-70E740481C1C}">
                <a14:useLocalDpi xmlns:a14="http://schemas.microsoft.com/office/drawing/2010/main" val="0"/>
              </a:ext>
            </a:extLst>
          </a:blip>
          <a:srcRect l="5071" t="3503" r="3799" b="9757"/>
          <a:stretch/>
        </p:blipFill>
        <p:spPr>
          <a:xfrm>
            <a:off x="3672311" y="1303200"/>
            <a:ext cx="5180400" cy="4003200"/>
          </a:xfrm>
          <a:prstGeom prst="rect">
            <a:avLst/>
          </a:prstGeom>
        </p:spPr>
      </p:pic>
      <p:sp>
        <p:nvSpPr>
          <p:cNvPr id="2" name="Rectangle 1"/>
          <p:cNvSpPr/>
          <p:nvPr/>
        </p:nvSpPr>
        <p:spPr>
          <a:xfrm>
            <a:off x="270454" y="3655975"/>
            <a:ext cx="5444362" cy="3046988"/>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400" dirty="0">
                <a:solidFill>
                  <a:srgbClr val="FFFFFF"/>
                </a:solidFill>
              </a:rPr>
              <a:t>`</a:t>
            </a:r>
            <a:r>
              <a:rPr lang="en-IE" sz="2400" dirty="0" smtClean="0">
                <a:solidFill>
                  <a:srgbClr val="FFFFFF"/>
                </a:solidFill>
              </a:rPr>
              <a:t>Required’ </a:t>
            </a:r>
            <a:r>
              <a:rPr lang="en-IE" sz="2400" dirty="0">
                <a:solidFill>
                  <a:srgbClr val="FFFFFF"/>
                </a:solidFill>
              </a:rPr>
              <a:t>indicates a question that must be answered. </a:t>
            </a:r>
          </a:p>
          <a:p>
            <a:endParaRPr lang="en-IE" sz="2400" dirty="0">
              <a:solidFill>
                <a:srgbClr val="FFFFFF"/>
              </a:solidFill>
            </a:endParaRPr>
          </a:p>
          <a:p>
            <a:r>
              <a:rPr lang="en-IE" sz="2400" dirty="0">
                <a:solidFill>
                  <a:srgbClr val="FFFFFF"/>
                </a:solidFill>
              </a:rPr>
              <a:t>You must answer these questions before proceeding.</a:t>
            </a:r>
          </a:p>
          <a:p>
            <a:endParaRPr lang="en-IE" sz="2400" dirty="0">
              <a:solidFill>
                <a:srgbClr val="FFFFFF"/>
              </a:solidFill>
            </a:endParaRPr>
          </a:p>
          <a:p>
            <a:r>
              <a:rPr lang="en-IE" sz="2400" dirty="0">
                <a:solidFill>
                  <a:srgbClr val="FFFFFF"/>
                </a:solidFill>
              </a:rPr>
              <a:t>Best to answer all questions as some are linked, influencing other </a:t>
            </a:r>
            <a:r>
              <a:rPr lang="en-IE" sz="2400" dirty="0" smtClean="0">
                <a:solidFill>
                  <a:srgbClr val="FFFFFF"/>
                </a:solidFill>
              </a:rPr>
              <a:t>questions</a:t>
            </a:r>
            <a:r>
              <a:rPr lang="en-IE" sz="2400" dirty="0">
                <a:solidFill>
                  <a:srgbClr val="FFFFFF"/>
                </a:solidFill>
              </a:rPr>
              <a:t>.</a:t>
            </a:r>
            <a:endParaRPr lang="en-GB" sz="2400" dirty="0">
              <a:solidFill>
                <a:srgbClr val="FFFFFF"/>
              </a:solidFill>
            </a:endParaRPr>
          </a:p>
        </p:txBody>
      </p:sp>
    </p:spTree>
    <p:extLst>
      <p:ext uri="{BB962C8B-B14F-4D97-AF65-F5344CB8AC3E}">
        <p14:creationId xmlns:p14="http://schemas.microsoft.com/office/powerpoint/2010/main" val="3513468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a:t>Press the wrong button?</a:t>
            </a:r>
          </a:p>
        </p:txBody>
      </p:sp>
      <p:pic>
        <p:nvPicPr>
          <p:cNvPr id="9" name="Picture 8" descr="wrong_butt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860" y="1417639"/>
            <a:ext cx="2778025" cy="4938711"/>
          </a:xfrm>
          <a:prstGeom prst="rect">
            <a:avLst/>
          </a:prstGeom>
        </p:spPr>
      </p:pic>
      <p:sp>
        <p:nvSpPr>
          <p:cNvPr id="5" name="Rectangle 4"/>
          <p:cNvSpPr/>
          <p:nvPr/>
        </p:nvSpPr>
        <p:spPr>
          <a:xfrm>
            <a:off x="4495043" y="1863262"/>
            <a:ext cx="3849118" cy="4154983"/>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400" dirty="0">
                <a:solidFill>
                  <a:srgbClr val="FFFFFF"/>
                </a:solidFill>
              </a:rPr>
              <a:t>If the wrong button is pressed, this screen will appear. </a:t>
            </a:r>
          </a:p>
          <a:p>
            <a:endParaRPr lang="en-IE" sz="2400" dirty="0">
              <a:solidFill>
                <a:srgbClr val="FFFFFF"/>
              </a:solidFill>
            </a:endParaRPr>
          </a:p>
          <a:p>
            <a:r>
              <a:rPr lang="en-IE" sz="2400" dirty="0">
                <a:solidFill>
                  <a:srgbClr val="FFFFFF"/>
                </a:solidFill>
              </a:rPr>
              <a:t>Save the form whenever you can. After each section has been completed</a:t>
            </a:r>
          </a:p>
          <a:p>
            <a:endParaRPr lang="en-IE" sz="2400" dirty="0">
              <a:solidFill>
                <a:srgbClr val="FFFFFF"/>
              </a:solidFill>
            </a:endParaRPr>
          </a:p>
          <a:p>
            <a:r>
              <a:rPr lang="en-IE" sz="2400" dirty="0">
                <a:solidFill>
                  <a:srgbClr val="FFFFFF"/>
                </a:solidFill>
              </a:rPr>
              <a:t>If there is a problem and the APP closes, you may be able to get the saved form back.</a:t>
            </a:r>
            <a:endParaRPr lang="en-GB" sz="2400" dirty="0">
              <a:solidFill>
                <a:srgbClr val="FFFFFF"/>
              </a:solidFill>
            </a:endParaRPr>
          </a:p>
        </p:txBody>
      </p:sp>
    </p:spTree>
    <p:extLst>
      <p:ext uri="{BB962C8B-B14F-4D97-AF65-F5344CB8AC3E}">
        <p14:creationId xmlns:p14="http://schemas.microsoft.com/office/powerpoint/2010/main" val="1534567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GPS</a:t>
            </a:r>
          </a:p>
        </p:txBody>
      </p:sp>
      <p:pic>
        <p:nvPicPr>
          <p:cNvPr id="4" name="Picture 3" descr="Tablet 10. GPS location required.png"/>
          <p:cNvPicPr>
            <a:picLocks noChangeAspect="1"/>
          </p:cNvPicPr>
          <p:nvPr/>
        </p:nvPicPr>
        <p:blipFill rotWithShape="1">
          <a:blip r:embed="rId2">
            <a:extLst>
              <a:ext uri="{28A0092B-C50C-407E-A947-70E740481C1C}">
                <a14:useLocalDpi xmlns:a14="http://schemas.microsoft.com/office/drawing/2010/main" val="0"/>
              </a:ext>
            </a:extLst>
          </a:blip>
          <a:srcRect l="5586" t="3150" r="4724" b="8924"/>
          <a:stretch/>
        </p:blipFill>
        <p:spPr>
          <a:xfrm>
            <a:off x="3450044" y="1304250"/>
            <a:ext cx="5317295" cy="4269640"/>
          </a:xfrm>
          <a:prstGeom prst="rect">
            <a:avLst/>
          </a:prstGeom>
        </p:spPr>
      </p:pic>
      <p:sp>
        <p:nvSpPr>
          <p:cNvPr id="10" name="Rectangle 9"/>
          <p:cNvSpPr/>
          <p:nvPr/>
        </p:nvSpPr>
        <p:spPr>
          <a:xfrm>
            <a:off x="330363" y="1742993"/>
            <a:ext cx="2793837" cy="3416320"/>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r>
              <a:rPr lang="en-IE" sz="2400" dirty="0">
                <a:solidFill>
                  <a:srgbClr val="FFFFFF"/>
                </a:solidFill>
              </a:rPr>
              <a:t>At the end of the assessment GPS data is requested. </a:t>
            </a:r>
          </a:p>
          <a:p>
            <a:endParaRPr lang="en-IE" sz="2400" dirty="0">
              <a:solidFill>
                <a:srgbClr val="FFFFFF"/>
              </a:solidFill>
            </a:endParaRPr>
          </a:p>
          <a:p>
            <a:r>
              <a:rPr lang="en-IE" sz="2400" dirty="0">
                <a:solidFill>
                  <a:srgbClr val="FFFFFF"/>
                </a:solidFill>
              </a:rPr>
              <a:t>GPS data will hgelp us to build a map of where the people that we spoke to are located. </a:t>
            </a:r>
            <a:endParaRPr lang="en-GB" sz="2400" dirty="0">
              <a:solidFill>
                <a:srgbClr val="FFFFFF"/>
              </a:solidFill>
            </a:endParaRPr>
          </a:p>
        </p:txBody>
      </p:sp>
    </p:spTree>
    <p:extLst>
      <p:ext uri="{BB962C8B-B14F-4D97-AF65-F5344CB8AC3E}">
        <p14:creationId xmlns:p14="http://schemas.microsoft.com/office/powerpoint/2010/main" val="2960898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Getting started: Having a go</a:t>
            </a:r>
          </a:p>
        </p:txBody>
      </p:sp>
      <p:sp>
        <p:nvSpPr>
          <p:cNvPr id="3" name="Content Placeholder 2"/>
          <p:cNvSpPr>
            <a:spLocks noGrp="1"/>
          </p:cNvSpPr>
          <p:nvPr>
            <p:ph sz="half" idx="1"/>
          </p:nvPr>
        </p:nvSpPr>
        <p:spPr>
          <a:xfrm>
            <a:off x="457200" y="1417638"/>
            <a:ext cx="4038600" cy="4708525"/>
          </a:xfrm>
        </p:spPr>
        <p:txBody>
          <a:bodyPr>
            <a:normAutofit lnSpcReduction="10000"/>
          </a:bodyPr>
          <a:lstStyle/>
          <a:p>
            <a:r>
              <a:rPr lang="en-US" dirty="0"/>
              <a:t>Printed questions</a:t>
            </a:r>
          </a:p>
          <a:p>
            <a:pPr lvl="1"/>
            <a:r>
              <a:rPr lang="en-US" dirty="0"/>
              <a:t>Make notes</a:t>
            </a:r>
          </a:p>
          <a:p>
            <a:pPr lvl="1"/>
            <a:r>
              <a:rPr lang="en-US" dirty="0"/>
              <a:t>Not for use during the assessment </a:t>
            </a:r>
          </a:p>
          <a:p>
            <a:r>
              <a:rPr lang="en-US" dirty="0"/>
              <a:t>Form pairs</a:t>
            </a:r>
          </a:p>
          <a:p>
            <a:pPr lvl="1"/>
            <a:r>
              <a:rPr lang="en-US" dirty="0"/>
              <a:t>Support each other with question understanding and translation </a:t>
            </a:r>
          </a:p>
          <a:p>
            <a:pPr marL="0" indent="0">
              <a:buNone/>
            </a:pPr>
            <a:endParaRPr lang="en-US" dirty="0"/>
          </a:p>
          <a:p>
            <a:pPr marL="0" indent="0">
              <a:buNone/>
            </a:pPr>
            <a:r>
              <a:rPr lang="en-US" dirty="0"/>
              <a:t>Work through Activities 1, 2 and 3</a:t>
            </a:r>
          </a:p>
          <a:p>
            <a:endParaRPr lang="en-US" dirty="0"/>
          </a:p>
          <a:p>
            <a:pPr marL="457200" lvl="1" indent="0">
              <a:buNone/>
            </a:pPr>
            <a:endParaRPr lang="en-US" dirty="0"/>
          </a:p>
          <a:p>
            <a:pPr marL="457200" lvl="1" indent="0">
              <a:buNone/>
            </a:pPr>
            <a:endParaRPr lang="en-US" dirty="0"/>
          </a:p>
          <a:p>
            <a:pPr marL="0" indent="0">
              <a:buNone/>
            </a:pPr>
            <a:endParaRPr lang="en-US" dirty="0"/>
          </a:p>
        </p:txBody>
      </p:sp>
      <p:sp>
        <p:nvSpPr>
          <p:cNvPr id="4" name="Content Placeholder 3"/>
          <p:cNvSpPr>
            <a:spLocks noGrp="1"/>
          </p:cNvSpPr>
          <p:nvPr>
            <p:ph sz="half" idx="2"/>
          </p:nvPr>
        </p:nvSpPr>
        <p:spPr>
          <a:xfrm>
            <a:off x="4648200" y="1417638"/>
            <a:ext cx="4038600" cy="4708525"/>
          </a:xfrm>
          <a:solidFill>
            <a:schemeClr val="accent2">
              <a:lumMod val="20000"/>
              <a:lumOff val="80000"/>
            </a:schemeClr>
          </a:solidFill>
        </p:spPr>
        <p:txBody>
          <a:bodyPr>
            <a:normAutofit fontScale="92500" lnSpcReduction="10000"/>
          </a:bodyPr>
          <a:lstStyle/>
          <a:p>
            <a:pPr marL="0" indent="0">
              <a:buNone/>
            </a:pPr>
            <a:r>
              <a:rPr lang="en-US" b="1" dirty="0"/>
              <a:t>Activity 1: </a:t>
            </a:r>
            <a:r>
              <a:rPr lang="en-US" b="1" i="1" dirty="0"/>
              <a:t>In plenary</a:t>
            </a:r>
          </a:p>
          <a:p>
            <a:pPr marL="0" indent="0">
              <a:buNone/>
            </a:pPr>
            <a:r>
              <a:rPr lang="en-US" dirty="0"/>
              <a:t>Walk through Demographics, Food Security, Income and Expenditure sections</a:t>
            </a:r>
          </a:p>
          <a:p>
            <a:pPr marL="0" indent="0">
              <a:buNone/>
            </a:pPr>
            <a:r>
              <a:rPr lang="en-US" b="1" dirty="0"/>
              <a:t>Activity 2: </a:t>
            </a:r>
            <a:r>
              <a:rPr lang="en-US" b="1" i="1" dirty="0"/>
              <a:t>In pairs</a:t>
            </a:r>
          </a:p>
          <a:p>
            <a:pPr marL="0" indent="0">
              <a:buNone/>
            </a:pPr>
            <a:r>
              <a:rPr lang="en-US" dirty="0"/>
              <a:t>Having a go on your own</a:t>
            </a:r>
          </a:p>
          <a:p>
            <a:pPr marL="0" indent="0">
              <a:buNone/>
            </a:pPr>
            <a:r>
              <a:rPr lang="en-US" dirty="0"/>
              <a:t>Education and ICLA</a:t>
            </a:r>
          </a:p>
          <a:p>
            <a:pPr marL="0" indent="0">
              <a:buNone/>
            </a:pPr>
            <a:r>
              <a:rPr lang="en-US" b="1" dirty="0"/>
              <a:t>Activity 3: </a:t>
            </a:r>
            <a:r>
              <a:rPr lang="en-US" b="1" i="1" dirty="0"/>
              <a:t>In plenary</a:t>
            </a:r>
            <a:endParaRPr lang="en-US" b="1" dirty="0"/>
          </a:p>
          <a:p>
            <a:pPr marL="0" indent="0">
              <a:buNone/>
            </a:pPr>
            <a:r>
              <a:rPr lang="en-US" dirty="0"/>
              <a:t>Review together Education and ICLA</a:t>
            </a:r>
          </a:p>
        </p:txBody>
      </p:sp>
    </p:spTree>
    <p:extLst>
      <p:ext uri="{BB962C8B-B14F-4D97-AF65-F5344CB8AC3E}">
        <p14:creationId xmlns:p14="http://schemas.microsoft.com/office/powerpoint/2010/main" val="18281798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Be aware of…</a:t>
            </a:r>
          </a:p>
        </p:txBody>
      </p:sp>
      <p:pic>
        <p:nvPicPr>
          <p:cNvPr id="6" name="Content Placeholder 5" descr="bias.gif"/>
          <p:cNvPicPr>
            <a:picLocks noGrp="1" noChangeAspect="1"/>
          </p:cNvPicPr>
          <p:nvPr>
            <p:ph sz="half" idx="1"/>
          </p:nvPr>
        </p:nvPicPr>
        <p:blipFill>
          <a:blip r:embed="rId2">
            <a:extLst>
              <a:ext uri="{28A0092B-C50C-407E-A947-70E740481C1C}">
                <a14:useLocalDpi xmlns:a14="http://schemas.microsoft.com/office/drawing/2010/main" val="0"/>
              </a:ext>
            </a:extLst>
          </a:blip>
          <a:srcRect l="-11275" r="-11275"/>
          <a:stretch>
            <a:fillRect/>
          </a:stretch>
        </p:blipFill>
        <p:spPr/>
      </p:pic>
      <p:sp>
        <p:nvSpPr>
          <p:cNvPr id="4" name="Content Placeholder 3"/>
          <p:cNvSpPr>
            <a:spLocks noGrp="1"/>
          </p:cNvSpPr>
          <p:nvPr>
            <p:ph sz="half" idx="2"/>
          </p:nvPr>
        </p:nvSpPr>
        <p:spPr>
          <a:solidFill>
            <a:schemeClr val="accent6">
              <a:lumMod val="20000"/>
              <a:lumOff val="80000"/>
            </a:schemeClr>
          </a:solidFill>
        </p:spPr>
        <p:txBody>
          <a:bodyPr>
            <a:normAutofit fontScale="92500" lnSpcReduction="20000"/>
          </a:bodyPr>
          <a:lstStyle/>
          <a:p>
            <a:pPr>
              <a:buFontTx/>
              <a:buChar char="-"/>
            </a:pPr>
            <a:r>
              <a:rPr lang="en-US" dirty="0"/>
              <a:t>Bias, stigmas… (yours and theirs)</a:t>
            </a:r>
          </a:p>
          <a:p>
            <a:pPr>
              <a:buFontTx/>
              <a:buChar char="-"/>
            </a:pPr>
            <a:r>
              <a:rPr lang="en-US" dirty="0"/>
              <a:t>Body language</a:t>
            </a:r>
          </a:p>
          <a:p>
            <a:pPr>
              <a:buFontTx/>
              <a:buChar char="-"/>
            </a:pPr>
            <a:r>
              <a:rPr lang="en-US" dirty="0"/>
              <a:t>Attitude</a:t>
            </a:r>
          </a:p>
          <a:p>
            <a:pPr>
              <a:buFontTx/>
              <a:buChar char="-"/>
            </a:pPr>
            <a:r>
              <a:rPr lang="en-US" dirty="0"/>
              <a:t>Giving an opinion</a:t>
            </a:r>
          </a:p>
          <a:p>
            <a:pPr>
              <a:buFontTx/>
              <a:buChar char="-"/>
            </a:pPr>
            <a:r>
              <a:rPr lang="en-US" dirty="0"/>
              <a:t>Being insensitive</a:t>
            </a:r>
          </a:p>
          <a:p>
            <a:pPr marL="0" indent="0">
              <a:buNone/>
            </a:pPr>
            <a:endParaRPr lang="en-US" dirty="0"/>
          </a:p>
          <a:p>
            <a:pPr marL="0" indent="0">
              <a:buNone/>
            </a:pPr>
            <a:r>
              <a:rPr lang="en-US" dirty="0"/>
              <a:t>… what else?</a:t>
            </a:r>
          </a:p>
          <a:p>
            <a:pPr marL="0" indent="0">
              <a:buNone/>
            </a:pPr>
            <a:r>
              <a:rPr lang="en-US" dirty="0"/>
              <a:t>Who are you?</a:t>
            </a:r>
          </a:p>
          <a:p>
            <a:pPr marL="0" indent="0">
              <a:buNone/>
            </a:pPr>
            <a:r>
              <a:rPr lang="en-US" dirty="0"/>
              <a:t>How will you be seen/ perceived? </a:t>
            </a:r>
          </a:p>
          <a:p>
            <a:pPr marL="0" indent="0">
              <a:buNone/>
            </a:pPr>
            <a:endParaRPr lang="en-US" dirty="0"/>
          </a:p>
        </p:txBody>
      </p:sp>
    </p:spTree>
    <p:extLst>
      <p:ext uri="{BB962C8B-B14F-4D97-AF65-F5344CB8AC3E}">
        <p14:creationId xmlns:p14="http://schemas.microsoft.com/office/powerpoint/2010/main" val="21551966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Field </a:t>
            </a:r>
            <a:r>
              <a:rPr lang="en-US" b="1" dirty="0" smtClean="0"/>
              <a:t>practice</a:t>
            </a:r>
            <a:endParaRPr lang="en-US" b="1" dirty="0"/>
          </a:p>
        </p:txBody>
      </p:sp>
      <p:sp>
        <p:nvSpPr>
          <p:cNvPr id="6" name="Content Placeholder 5"/>
          <p:cNvSpPr>
            <a:spLocks noGrp="1"/>
          </p:cNvSpPr>
          <p:nvPr>
            <p:ph idx="1"/>
          </p:nvPr>
        </p:nvSpPr>
        <p:spPr>
          <a:xfrm>
            <a:off x="457200" y="1371600"/>
            <a:ext cx="8229600" cy="5257800"/>
          </a:xfrm>
          <a:solidFill>
            <a:schemeClr val="accent3">
              <a:lumMod val="20000"/>
              <a:lumOff val="80000"/>
            </a:schemeClr>
          </a:solidFill>
        </p:spPr>
        <p:txBody>
          <a:bodyPr>
            <a:normAutofit fontScale="77500" lnSpcReduction="20000"/>
          </a:bodyPr>
          <a:lstStyle/>
          <a:p>
            <a:pPr lvl="0"/>
            <a:r>
              <a:rPr lang="en-GB" dirty="0" smtClean="0"/>
              <a:t>The purpose of field practice </a:t>
            </a:r>
            <a:r>
              <a:rPr lang="en-GB" dirty="0"/>
              <a:t>is to use the APP as much as you can – to see what works and what does not work. </a:t>
            </a:r>
          </a:p>
          <a:p>
            <a:pPr marL="0" lvl="0" indent="0">
              <a:buNone/>
            </a:pPr>
            <a:r>
              <a:rPr lang="en-GB" dirty="0"/>
              <a:t>	Interview as many people as you can. </a:t>
            </a:r>
          </a:p>
          <a:p>
            <a:pPr marL="0" indent="0">
              <a:buNone/>
            </a:pPr>
            <a:endParaRPr lang="en-GB" dirty="0"/>
          </a:p>
          <a:p>
            <a:r>
              <a:rPr lang="en-GB" dirty="0"/>
              <a:t>Locations: </a:t>
            </a:r>
            <a:r>
              <a:rPr lang="en-GB" dirty="0">
                <a:solidFill>
                  <a:srgbClr val="FF0000"/>
                </a:solidFill>
              </a:rPr>
              <a:t>***</a:t>
            </a:r>
            <a:endParaRPr lang="en-GB" dirty="0"/>
          </a:p>
          <a:p>
            <a:r>
              <a:rPr lang="en-GB" dirty="0"/>
              <a:t>Groups/ pairs? </a:t>
            </a:r>
            <a:r>
              <a:rPr lang="en-GB" dirty="0">
                <a:solidFill>
                  <a:srgbClr val="FF0000"/>
                </a:solidFill>
              </a:rPr>
              <a:t>***</a:t>
            </a:r>
            <a:endParaRPr lang="en-GB" dirty="0"/>
          </a:p>
          <a:p>
            <a:pPr lvl="0"/>
            <a:endParaRPr lang="en-GB" dirty="0"/>
          </a:p>
          <a:p>
            <a:pPr lvl="0"/>
            <a:r>
              <a:rPr lang="en-GB" dirty="0"/>
              <a:t>Come back to the training room with notes of:</a:t>
            </a:r>
          </a:p>
          <a:p>
            <a:pPr marL="857250" lvl="1" indent="-457200">
              <a:buFontTx/>
              <a:buChar char="-"/>
            </a:pPr>
            <a:r>
              <a:rPr lang="en-GB" dirty="0"/>
              <a:t>What worked</a:t>
            </a:r>
          </a:p>
          <a:p>
            <a:pPr marL="857250" lvl="1" indent="-457200">
              <a:buFontTx/>
              <a:buChar char="-"/>
            </a:pPr>
            <a:r>
              <a:rPr lang="en-GB" dirty="0"/>
              <a:t>What did not work and why</a:t>
            </a:r>
          </a:p>
          <a:p>
            <a:pPr marL="857250" lvl="1" indent="-457200">
              <a:buFontTx/>
              <a:buChar char="-"/>
            </a:pPr>
            <a:r>
              <a:rPr lang="en-GB" dirty="0"/>
              <a:t>What was easy, difficult etc</a:t>
            </a:r>
            <a:r>
              <a:rPr lang="en-GB" dirty="0" smtClean="0"/>
              <a:t>.</a:t>
            </a:r>
            <a:endParaRPr lang="en-GB" dirty="0"/>
          </a:p>
          <a:p>
            <a:pPr marL="857250" lvl="1" indent="-457200">
              <a:buFontTx/>
              <a:buChar char="-"/>
            </a:pPr>
            <a:r>
              <a:rPr lang="en-GB" dirty="0"/>
              <a:t>What needs further contextualisation?</a:t>
            </a:r>
          </a:p>
          <a:p>
            <a:pPr marL="0" lvl="0" indent="0">
              <a:buNone/>
            </a:pPr>
            <a:endParaRPr lang="en-GB" dirty="0"/>
          </a:p>
          <a:p>
            <a:pPr marL="0" indent="0">
              <a:buNone/>
            </a:pPr>
            <a:r>
              <a:rPr lang="en-GB" dirty="0"/>
              <a:t>Contact numbers: </a:t>
            </a:r>
            <a:r>
              <a:rPr lang="en-GB" dirty="0">
                <a:solidFill>
                  <a:srgbClr val="FF0000"/>
                </a:solidFill>
              </a:rPr>
              <a:t>***</a:t>
            </a:r>
            <a:endParaRPr lang="en-GB" dirty="0"/>
          </a:p>
          <a:p>
            <a:pPr marL="0" lvl="0" indent="0">
              <a:buNone/>
            </a:pPr>
            <a:endParaRPr lang="en-GB" dirty="0"/>
          </a:p>
        </p:txBody>
      </p:sp>
    </p:spTree>
    <p:extLst>
      <p:ext uri="{BB962C8B-B14F-4D97-AF65-F5344CB8AC3E}">
        <p14:creationId xmlns:p14="http://schemas.microsoft.com/office/powerpoint/2010/main" val="3039532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Field work practice: Introductions</a:t>
            </a:r>
          </a:p>
        </p:txBody>
      </p:sp>
      <p:sp>
        <p:nvSpPr>
          <p:cNvPr id="3" name="Content Placeholder 2"/>
          <p:cNvSpPr>
            <a:spLocks noGrp="1"/>
          </p:cNvSpPr>
          <p:nvPr>
            <p:ph sz="half" idx="1"/>
          </p:nvPr>
        </p:nvSpPr>
        <p:spPr/>
        <p:txBody>
          <a:bodyPr/>
          <a:lstStyle/>
          <a:p>
            <a:r>
              <a:rPr lang="en-US" dirty="0"/>
              <a:t>Who are you?</a:t>
            </a:r>
          </a:p>
          <a:p>
            <a:r>
              <a:rPr lang="en-US" dirty="0"/>
              <a:t>Why are you here?</a:t>
            </a:r>
          </a:p>
          <a:p>
            <a:r>
              <a:rPr lang="en-US" dirty="0"/>
              <a:t>What do you want?</a:t>
            </a:r>
          </a:p>
          <a:p>
            <a:r>
              <a:rPr lang="en-US" dirty="0"/>
              <a:t>Why should I speak to you?</a:t>
            </a:r>
          </a:p>
          <a:p>
            <a:r>
              <a:rPr lang="en-US" dirty="0"/>
              <a:t>Will you tell other people my business?</a:t>
            </a:r>
          </a:p>
          <a:p>
            <a:r>
              <a:rPr lang="en-US" dirty="0" smtClean="0"/>
              <a:t>Etc</a:t>
            </a:r>
            <a:r>
              <a:rPr lang="en-US" dirty="0"/>
              <a:t>.</a:t>
            </a:r>
            <a:r>
              <a:rPr lang="en-US" dirty="0" smtClean="0"/>
              <a:t> </a:t>
            </a:r>
            <a:endParaRPr lang="en-US" dirty="0"/>
          </a:p>
        </p:txBody>
      </p:sp>
      <p:pic>
        <p:nvPicPr>
          <p:cNvPr id="6" name="Picture 5"/>
          <p:cNvPicPr>
            <a:picLocks noChangeAspect="1"/>
          </p:cNvPicPr>
          <p:nvPr/>
        </p:nvPicPr>
        <p:blipFill>
          <a:blip r:embed="rId2"/>
          <a:stretch>
            <a:fillRect/>
          </a:stretch>
        </p:blipFill>
        <p:spPr>
          <a:xfrm>
            <a:off x="5348111" y="1954389"/>
            <a:ext cx="3048000" cy="2667000"/>
          </a:xfrm>
          <a:prstGeom prst="rect">
            <a:avLst/>
          </a:prstGeom>
        </p:spPr>
      </p:pic>
    </p:spTree>
    <p:extLst>
      <p:ext uri="{BB962C8B-B14F-4D97-AF65-F5344CB8AC3E}">
        <p14:creationId xmlns:p14="http://schemas.microsoft.com/office/powerpoint/2010/main" val="2629881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752"/>
            <a:ext cx="8229600" cy="1143000"/>
          </a:xfrm>
        </p:spPr>
        <p:txBody>
          <a:bodyPr/>
          <a:lstStyle/>
          <a:p>
            <a:r>
              <a:rPr lang="en-US" b="1" dirty="0"/>
              <a:t>Agenda: </a:t>
            </a:r>
            <a:r>
              <a:rPr lang="en-US" i="1" dirty="0">
                <a:solidFill>
                  <a:srgbClr val="FF0000"/>
                </a:solidFill>
              </a:rPr>
              <a:t>Day 1</a:t>
            </a:r>
          </a:p>
        </p:txBody>
      </p:sp>
      <p:graphicFrame>
        <p:nvGraphicFramePr>
          <p:cNvPr id="8" name="Table 7"/>
          <p:cNvGraphicFramePr>
            <a:graphicFrameLocks noGrp="1"/>
          </p:cNvGraphicFramePr>
          <p:nvPr>
            <p:extLst>
              <p:ext uri="{D42A27DB-BD31-4B8C-83A1-F6EECF244321}">
                <p14:modId xmlns:p14="http://schemas.microsoft.com/office/powerpoint/2010/main" val="3784368351"/>
              </p:ext>
            </p:extLst>
          </p:nvPr>
        </p:nvGraphicFramePr>
        <p:xfrm>
          <a:off x="618567" y="1114807"/>
          <a:ext cx="7506820" cy="5145060"/>
        </p:xfrm>
        <a:graphic>
          <a:graphicData uri="http://schemas.openxmlformats.org/drawingml/2006/table">
            <a:tbl>
              <a:tblPr firstRow="1" bandRow="1">
                <a:tableStyleId>{5C22544A-7EE6-4342-B048-85BDC9FD1C3A}</a:tableStyleId>
              </a:tblPr>
              <a:tblGrid>
                <a:gridCol w="2015422">
                  <a:extLst>
                    <a:ext uri="{9D8B030D-6E8A-4147-A177-3AD203B41FA5}">
                      <a16:colId xmlns="" xmlns:a16="http://schemas.microsoft.com/office/drawing/2014/main" val="20000"/>
                    </a:ext>
                  </a:extLst>
                </a:gridCol>
                <a:gridCol w="5491398">
                  <a:extLst>
                    <a:ext uri="{9D8B030D-6E8A-4147-A177-3AD203B41FA5}">
                      <a16:colId xmlns="" xmlns:a16="http://schemas.microsoft.com/office/drawing/2014/main" val="20001"/>
                    </a:ext>
                  </a:extLst>
                </a:gridCol>
              </a:tblGrid>
              <a:tr h="608388">
                <a:tc>
                  <a:txBody>
                    <a:bodyPr/>
                    <a:lstStyle/>
                    <a:p>
                      <a:r>
                        <a:rPr lang="en-US" dirty="0"/>
                        <a:t>Time </a:t>
                      </a:r>
                    </a:p>
                  </a:txBody>
                  <a:tcPr/>
                </a:tc>
                <a:tc>
                  <a:txBody>
                    <a:bodyPr/>
                    <a:lstStyle/>
                    <a:p>
                      <a:r>
                        <a:rPr lang="en-US" dirty="0"/>
                        <a:t>Activity</a:t>
                      </a:r>
                    </a:p>
                  </a:txBody>
                  <a:tcPr/>
                </a:tc>
                <a:extLst>
                  <a:ext uri="{0D108BD9-81ED-4DB2-BD59-A6C34878D82A}">
                    <a16:rowId xmlns="" xmlns:a16="http://schemas.microsoft.com/office/drawing/2014/main" val="10000"/>
                  </a:ext>
                </a:extLst>
              </a:tr>
              <a:tr h="608388">
                <a:tc>
                  <a:txBody>
                    <a:bodyPr/>
                    <a:lstStyle/>
                    <a:p>
                      <a:r>
                        <a:rPr lang="en-US" sz="2000" dirty="0"/>
                        <a:t>9:00</a:t>
                      </a:r>
                      <a:r>
                        <a:rPr lang="en-US" sz="2000" baseline="0" dirty="0"/>
                        <a:t> – 10:30</a:t>
                      </a:r>
                      <a:endParaRPr lang="en-US" sz="2000" dirty="0"/>
                    </a:p>
                  </a:txBody>
                  <a:tcPr/>
                </a:tc>
                <a:tc>
                  <a:txBody>
                    <a:bodyPr/>
                    <a:lstStyle/>
                    <a:p>
                      <a:r>
                        <a:rPr lang="en-US" sz="2000" dirty="0"/>
                        <a:t>Introduction</a:t>
                      </a:r>
                    </a:p>
                    <a:p>
                      <a:r>
                        <a:rPr lang="en-US" sz="2000" dirty="0"/>
                        <a:t>Admin</a:t>
                      </a:r>
                    </a:p>
                  </a:txBody>
                  <a:tcPr/>
                </a:tc>
                <a:extLst>
                  <a:ext uri="{0D108BD9-81ED-4DB2-BD59-A6C34878D82A}">
                    <a16:rowId xmlns="" xmlns:a16="http://schemas.microsoft.com/office/drawing/2014/main" val="10001"/>
                  </a:ext>
                </a:extLst>
              </a:tr>
              <a:tr h="608388">
                <a:tc>
                  <a:txBody>
                    <a:bodyPr/>
                    <a:lstStyle/>
                    <a:p>
                      <a:r>
                        <a:rPr lang="en-US" sz="2000" dirty="0"/>
                        <a:t>10:30 – 11:00</a:t>
                      </a:r>
                    </a:p>
                  </a:txBody>
                  <a:tcPr/>
                </a:tc>
                <a:tc>
                  <a:txBody>
                    <a:bodyPr/>
                    <a:lstStyle/>
                    <a:p>
                      <a:r>
                        <a:rPr lang="en-US" sz="2000" dirty="0"/>
                        <a:t>Tea break</a:t>
                      </a:r>
                    </a:p>
                  </a:txBody>
                  <a:tcPr/>
                </a:tc>
                <a:extLst>
                  <a:ext uri="{0D108BD9-81ED-4DB2-BD59-A6C34878D82A}">
                    <a16:rowId xmlns="" xmlns:a16="http://schemas.microsoft.com/office/drawing/2014/main" val="10002"/>
                  </a:ext>
                </a:extLst>
              </a:tr>
              <a:tr h="608388">
                <a:tc>
                  <a:txBody>
                    <a:bodyPr/>
                    <a:lstStyle/>
                    <a:p>
                      <a:r>
                        <a:rPr lang="en-US" sz="2000" dirty="0"/>
                        <a:t>11:00 – 12:30</a:t>
                      </a:r>
                    </a:p>
                  </a:txBody>
                  <a:tcPr/>
                </a:tc>
                <a:tc>
                  <a:txBody>
                    <a:bodyPr/>
                    <a:lstStyle/>
                    <a:p>
                      <a:r>
                        <a:rPr lang="en-US" sz="2000" dirty="0"/>
                        <a:t>Presentation </a:t>
                      </a:r>
                      <a:r>
                        <a:rPr lang="en-US" sz="2000" baseline="0" dirty="0"/>
                        <a:t> </a:t>
                      </a:r>
                      <a:r>
                        <a:rPr lang="en-US" sz="2000" dirty="0"/>
                        <a:t>APP use</a:t>
                      </a:r>
                    </a:p>
                    <a:p>
                      <a:r>
                        <a:rPr lang="en-US" sz="2000" dirty="0"/>
                        <a:t>Assessment</a:t>
                      </a:r>
                      <a:r>
                        <a:rPr lang="en-US" sz="2000" baseline="0" dirty="0"/>
                        <a:t> questions</a:t>
                      </a:r>
                      <a:endParaRPr lang="en-US" sz="2000" dirty="0"/>
                    </a:p>
                  </a:txBody>
                  <a:tcPr/>
                </a:tc>
                <a:extLst>
                  <a:ext uri="{0D108BD9-81ED-4DB2-BD59-A6C34878D82A}">
                    <a16:rowId xmlns="" xmlns:a16="http://schemas.microsoft.com/office/drawing/2014/main" val="10003"/>
                  </a:ext>
                </a:extLst>
              </a:tr>
              <a:tr h="608388">
                <a:tc>
                  <a:txBody>
                    <a:bodyPr/>
                    <a:lstStyle/>
                    <a:p>
                      <a:r>
                        <a:rPr lang="en-US" sz="2000" dirty="0"/>
                        <a:t>12:30 – 1:30</a:t>
                      </a:r>
                    </a:p>
                  </a:txBody>
                  <a:tcPr/>
                </a:tc>
                <a:tc>
                  <a:txBody>
                    <a:bodyPr/>
                    <a:lstStyle/>
                    <a:p>
                      <a:r>
                        <a:rPr lang="en-US" sz="2000" dirty="0"/>
                        <a:t>Lunch</a:t>
                      </a:r>
                    </a:p>
                  </a:txBody>
                  <a:tcPr/>
                </a:tc>
                <a:extLst>
                  <a:ext uri="{0D108BD9-81ED-4DB2-BD59-A6C34878D82A}">
                    <a16:rowId xmlns="" xmlns:a16="http://schemas.microsoft.com/office/drawing/2014/main" val="10004"/>
                  </a:ext>
                </a:extLst>
              </a:tr>
              <a:tr h="608388">
                <a:tc>
                  <a:txBody>
                    <a:bodyPr/>
                    <a:lstStyle/>
                    <a:p>
                      <a:r>
                        <a:rPr lang="en-US" sz="2000" dirty="0"/>
                        <a:t>1:30 – 3:00</a:t>
                      </a:r>
                    </a:p>
                  </a:txBody>
                  <a:tcPr/>
                </a:tc>
                <a:tc>
                  <a:txBody>
                    <a:bodyPr/>
                    <a:lstStyle/>
                    <a:p>
                      <a:r>
                        <a:rPr lang="en-US" sz="2000" dirty="0"/>
                        <a:t>Presentation </a:t>
                      </a:r>
                      <a:r>
                        <a:rPr lang="en-US" sz="2000" baseline="0" dirty="0"/>
                        <a:t> </a:t>
                      </a:r>
                      <a:r>
                        <a:rPr lang="en-US" sz="2000" dirty="0"/>
                        <a:t>APP use</a:t>
                      </a:r>
                    </a:p>
                    <a:p>
                      <a:r>
                        <a:rPr lang="en-US" sz="2000" dirty="0"/>
                        <a:t>Assessment</a:t>
                      </a:r>
                      <a:r>
                        <a:rPr lang="en-US" sz="2000" baseline="0" dirty="0"/>
                        <a:t> questions</a:t>
                      </a:r>
                      <a:endParaRPr lang="en-US" sz="2000" dirty="0"/>
                    </a:p>
                  </a:txBody>
                  <a:tcPr/>
                </a:tc>
                <a:extLst>
                  <a:ext uri="{0D108BD9-81ED-4DB2-BD59-A6C34878D82A}">
                    <a16:rowId xmlns="" xmlns:a16="http://schemas.microsoft.com/office/drawing/2014/main" val="10005"/>
                  </a:ext>
                </a:extLst>
              </a:tr>
              <a:tr h="608388">
                <a:tc>
                  <a:txBody>
                    <a:bodyPr/>
                    <a:lstStyle/>
                    <a:p>
                      <a:r>
                        <a:rPr lang="en-US" sz="2000" dirty="0"/>
                        <a:t>3:00 – 3:30</a:t>
                      </a:r>
                    </a:p>
                  </a:txBody>
                  <a:tcPr/>
                </a:tc>
                <a:tc>
                  <a:txBody>
                    <a:bodyPr/>
                    <a:lstStyle/>
                    <a:p>
                      <a:r>
                        <a:rPr lang="en-US" sz="2000" dirty="0"/>
                        <a:t>Tea break</a:t>
                      </a:r>
                    </a:p>
                  </a:txBody>
                  <a:tcPr/>
                </a:tc>
                <a:extLst>
                  <a:ext uri="{0D108BD9-81ED-4DB2-BD59-A6C34878D82A}">
                    <a16:rowId xmlns="" xmlns:a16="http://schemas.microsoft.com/office/drawing/2014/main" val="10006"/>
                  </a:ext>
                </a:extLst>
              </a:tr>
              <a:tr h="608388">
                <a:tc>
                  <a:txBody>
                    <a:bodyPr/>
                    <a:lstStyle/>
                    <a:p>
                      <a:r>
                        <a:rPr lang="en-US" sz="2000" dirty="0"/>
                        <a:t>3:30 – 4:30/ 5:00</a:t>
                      </a:r>
                    </a:p>
                  </a:txBody>
                  <a:tcPr/>
                </a:tc>
                <a:tc>
                  <a:txBody>
                    <a:bodyPr/>
                    <a:lstStyle/>
                    <a:p>
                      <a:r>
                        <a:rPr lang="en-US" sz="2000" dirty="0"/>
                        <a:t>Mapping</a:t>
                      </a:r>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3874803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Consent </a:t>
            </a:r>
          </a:p>
        </p:txBody>
      </p:sp>
      <p:sp>
        <p:nvSpPr>
          <p:cNvPr id="3" name="Content Placeholder 2"/>
          <p:cNvSpPr>
            <a:spLocks noGrp="1"/>
          </p:cNvSpPr>
          <p:nvPr>
            <p:ph idx="1"/>
          </p:nvPr>
        </p:nvSpPr>
        <p:spPr/>
        <p:txBody>
          <a:bodyPr/>
          <a:lstStyle/>
          <a:p>
            <a:r>
              <a:rPr lang="en-US" dirty="0"/>
              <a:t>Respondent consent is asked</a:t>
            </a:r>
          </a:p>
          <a:p>
            <a:pPr lvl="1"/>
            <a:r>
              <a:rPr lang="en-US" dirty="0"/>
              <a:t>Why important?</a:t>
            </a:r>
          </a:p>
          <a:p>
            <a:pPr lvl="1"/>
            <a:r>
              <a:rPr lang="en-US" dirty="0"/>
              <a:t>What are the common questions or concerns that they may have?</a:t>
            </a:r>
          </a:p>
          <a:p>
            <a:pPr lvl="1"/>
            <a:r>
              <a:rPr lang="en-US" dirty="0"/>
              <a:t>If they say no?</a:t>
            </a:r>
          </a:p>
          <a:p>
            <a:pPr marL="0" indent="0">
              <a:buNone/>
            </a:pPr>
            <a:endParaRPr lang="en-US" dirty="0"/>
          </a:p>
        </p:txBody>
      </p:sp>
      <p:pic>
        <p:nvPicPr>
          <p:cNvPr id="5" name="Picture 4"/>
          <p:cNvPicPr>
            <a:picLocks noChangeAspect="1"/>
          </p:cNvPicPr>
          <p:nvPr/>
        </p:nvPicPr>
        <p:blipFill>
          <a:blip r:embed="rId2"/>
          <a:stretch>
            <a:fillRect/>
          </a:stretch>
        </p:blipFill>
        <p:spPr>
          <a:xfrm>
            <a:off x="4622800" y="3840163"/>
            <a:ext cx="4064000" cy="2286000"/>
          </a:xfrm>
          <a:prstGeom prst="rect">
            <a:avLst/>
          </a:prstGeom>
          <a:ln>
            <a:solidFill>
              <a:schemeClr val="tx1"/>
            </a:solidFill>
          </a:ln>
        </p:spPr>
      </p:pic>
    </p:spTree>
    <p:extLst>
      <p:ext uri="{BB962C8B-B14F-4D97-AF65-F5344CB8AC3E}">
        <p14:creationId xmlns:p14="http://schemas.microsoft.com/office/powerpoint/2010/main" val="41164688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Thinking through and interpreting questions…</a:t>
            </a:r>
          </a:p>
        </p:txBody>
      </p:sp>
      <p:sp>
        <p:nvSpPr>
          <p:cNvPr id="6" name="Content Placeholder 5"/>
          <p:cNvSpPr>
            <a:spLocks noGrp="1"/>
          </p:cNvSpPr>
          <p:nvPr>
            <p:ph sz="half" idx="1"/>
          </p:nvPr>
        </p:nvSpPr>
        <p:spPr/>
        <p:txBody>
          <a:bodyPr>
            <a:normAutofit lnSpcReduction="10000"/>
          </a:bodyPr>
          <a:lstStyle/>
          <a:p>
            <a:r>
              <a:rPr lang="en-US" dirty="0"/>
              <a:t>In the last 7 days, in how many days have you eaten fruit?</a:t>
            </a:r>
          </a:p>
          <a:p>
            <a:endParaRPr lang="en-US" dirty="0"/>
          </a:p>
          <a:p>
            <a:pPr lvl="1"/>
            <a:r>
              <a:rPr lang="en-US" dirty="0"/>
              <a:t>Does your household eat fruit?</a:t>
            </a:r>
          </a:p>
          <a:p>
            <a:pPr lvl="1"/>
            <a:r>
              <a:rPr lang="en-US" dirty="0"/>
              <a:t>In the last 7 days, have you eaten fruit every day?</a:t>
            </a:r>
          </a:p>
          <a:p>
            <a:pPr lvl="1"/>
            <a:r>
              <a:rPr lang="en-US" dirty="0"/>
              <a:t>In how many days did you eat fruit?</a:t>
            </a:r>
          </a:p>
        </p:txBody>
      </p:sp>
      <p:pic>
        <p:nvPicPr>
          <p:cNvPr id="4" name="Content Placeholder 3"/>
          <p:cNvPicPr>
            <a:picLocks noGrp="1" noChangeAspect="1"/>
          </p:cNvPicPr>
          <p:nvPr>
            <p:ph sz="half" idx="2"/>
          </p:nvPr>
        </p:nvPicPr>
        <p:blipFill>
          <a:blip r:embed="rId2"/>
          <a:srcRect t="-28260" b="-28260"/>
          <a:stretch>
            <a:fillRect/>
          </a:stretch>
        </p:blipFill>
        <p:spPr/>
      </p:pic>
    </p:spTree>
    <p:extLst>
      <p:ext uri="{BB962C8B-B14F-4D97-AF65-F5344CB8AC3E}">
        <p14:creationId xmlns:p14="http://schemas.microsoft.com/office/powerpoint/2010/main" val="2374364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Common challenges: Asking about</a:t>
            </a:r>
          </a:p>
        </p:txBody>
      </p:sp>
      <p:sp>
        <p:nvSpPr>
          <p:cNvPr id="6" name="Content Placeholder 5"/>
          <p:cNvSpPr>
            <a:spLocks noGrp="1"/>
          </p:cNvSpPr>
          <p:nvPr>
            <p:ph idx="1"/>
          </p:nvPr>
        </p:nvSpPr>
        <p:spPr>
          <a:xfrm>
            <a:off x="457199" y="1341524"/>
            <a:ext cx="8338443" cy="5290130"/>
          </a:xfrm>
        </p:spPr>
        <p:txBody>
          <a:bodyPr>
            <a:normAutofit fontScale="92500"/>
          </a:bodyPr>
          <a:lstStyle/>
          <a:p>
            <a:r>
              <a:rPr lang="en-US" sz="2800" dirty="0"/>
              <a:t>Living arrangements</a:t>
            </a:r>
          </a:p>
          <a:p>
            <a:r>
              <a:rPr lang="en-US" sz="2800" dirty="0"/>
              <a:t>Pooled resource households </a:t>
            </a:r>
          </a:p>
          <a:p>
            <a:r>
              <a:rPr lang="en-US" sz="2800" dirty="0"/>
              <a:t>FCS and SCI ‘less preferred’… dealing with the very poor</a:t>
            </a:r>
          </a:p>
          <a:p>
            <a:r>
              <a:rPr lang="en-US" sz="2800" dirty="0"/>
              <a:t>Comparatives: In which months of the year…</a:t>
            </a:r>
          </a:p>
          <a:p>
            <a:r>
              <a:rPr lang="en-US" sz="2800" dirty="0"/>
              <a:t>Sequence of questions: work, coping strategies, ICLA (information received etc.)</a:t>
            </a:r>
          </a:p>
          <a:p>
            <a:r>
              <a:rPr lang="en-US" sz="2800" dirty="0"/>
              <a:t>Food costs for HH – what </a:t>
            </a:r>
            <a:r>
              <a:rPr lang="en-US" sz="2800" b="1" dirty="0"/>
              <a:t>need</a:t>
            </a:r>
            <a:r>
              <a:rPr lang="en-US" sz="2800" dirty="0"/>
              <a:t>, not what spend</a:t>
            </a:r>
          </a:p>
          <a:p>
            <a:r>
              <a:rPr lang="en-US" sz="2800" dirty="0"/>
              <a:t>Can you pay for your household bills?</a:t>
            </a:r>
          </a:p>
          <a:p>
            <a:r>
              <a:rPr lang="en-US" sz="2800" dirty="0"/>
              <a:t>Difference between: ‘lack of food’ and ‘food is expensive’</a:t>
            </a:r>
          </a:p>
          <a:p>
            <a:r>
              <a:rPr lang="en-US" sz="2800" dirty="0"/>
              <a:t>3 days bread and 4 days </a:t>
            </a:r>
            <a:r>
              <a:rPr lang="en-US" sz="2800" dirty="0" err="1"/>
              <a:t>injera</a:t>
            </a:r>
            <a:r>
              <a:rPr lang="en-US" sz="2800" dirty="0"/>
              <a:t> = 7 days cereal</a:t>
            </a:r>
          </a:p>
          <a:p>
            <a:r>
              <a:rPr lang="en-US" sz="2800" dirty="0"/>
              <a:t>Keep in mind timeframes: weeks/ months/ 7 days etc.</a:t>
            </a:r>
          </a:p>
          <a:p>
            <a:endParaRPr lang="en-US" sz="2800" dirty="0"/>
          </a:p>
          <a:p>
            <a:endParaRPr lang="en-US" sz="2800" dirty="0"/>
          </a:p>
          <a:p>
            <a:endParaRPr lang="en-US" sz="2800" dirty="0"/>
          </a:p>
          <a:p>
            <a:endParaRPr lang="en-US" sz="2800" dirty="0"/>
          </a:p>
          <a:p>
            <a:endParaRPr lang="en-US" sz="2800" dirty="0"/>
          </a:p>
          <a:p>
            <a:endParaRPr lang="en-US" sz="2800" dirty="0"/>
          </a:p>
        </p:txBody>
      </p:sp>
    </p:spTree>
    <p:extLst>
      <p:ext uri="{BB962C8B-B14F-4D97-AF65-F5344CB8AC3E}">
        <p14:creationId xmlns:p14="http://schemas.microsoft.com/office/powerpoint/2010/main" val="3836698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Don’t forget</a:t>
            </a:r>
          </a:p>
        </p:txBody>
      </p:sp>
      <p:sp>
        <p:nvSpPr>
          <p:cNvPr id="6" name="Content Placeholder 5"/>
          <p:cNvSpPr>
            <a:spLocks noGrp="1"/>
          </p:cNvSpPr>
          <p:nvPr>
            <p:ph idx="1"/>
          </p:nvPr>
        </p:nvSpPr>
        <p:spPr>
          <a:xfrm>
            <a:off x="457200" y="1388556"/>
            <a:ext cx="8229600" cy="4967794"/>
          </a:xfrm>
        </p:spPr>
        <p:txBody>
          <a:bodyPr>
            <a:normAutofit fontScale="85000" lnSpcReduction="10000"/>
          </a:bodyPr>
          <a:lstStyle/>
          <a:p>
            <a:r>
              <a:rPr lang="en-US" dirty="0"/>
              <a:t>MARK FORM AS FINALISED – SAVE FORM AND EXIT</a:t>
            </a:r>
          </a:p>
          <a:p>
            <a:r>
              <a:rPr lang="en-US" dirty="0"/>
              <a:t>To introduce each sector as it comes up</a:t>
            </a:r>
          </a:p>
          <a:p>
            <a:r>
              <a:rPr lang="en-US" dirty="0" err="1"/>
              <a:t>Berbere</a:t>
            </a:r>
            <a:r>
              <a:rPr lang="en-US" dirty="0"/>
              <a:t> is a spice…</a:t>
            </a:r>
          </a:p>
          <a:p>
            <a:r>
              <a:rPr lang="en-US" dirty="0"/>
              <a:t>Probe:</a:t>
            </a:r>
          </a:p>
          <a:p>
            <a:pPr lvl="1"/>
            <a:r>
              <a:rPr lang="en-US" dirty="0"/>
              <a:t> Skills = ‘none’ – what did they do in Eritrea?</a:t>
            </a:r>
          </a:p>
          <a:p>
            <a:pPr lvl="1"/>
            <a:r>
              <a:rPr lang="en-US" dirty="0"/>
              <a:t>2 items listed as 2</a:t>
            </a:r>
            <a:r>
              <a:rPr lang="en-US" baseline="30000" dirty="0"/>
              <a:t>nd</a:t>
            </a:r>
            <a:r>
              <a:rPr lang="en-US" dirty="0"/>
              <a:t> most expensive – ask…</a:t>
            </a:r>
          </a:p>
          <a:p>
            <a:r>
              <a:rPr lang="en-US" dirty="0"/>
              <a:t>How to go round a question/ ask a question in various ways – such as health costs….</a:t>
            </a:r>
          </a:p>
          <a:p>
            <a:r>
              <a:rPr lang="en-US" dirty="0"/>
              <a:t>Focus more on expenditure </a:t>
            </a:r>
          </a:p>
          <a:p>
            <a:r>
              <a:rPr lang="en-US" dirty="0"/>
              <a:t>Field coordinator: not hang around, </a:t>
            </a:r>
            <a:r>
              <a:rPr lang="en-US" dirty="0" err="1"/>
              <a:t>organise</a:t>
            </a:r>
            <a:r>
              <a:rPr lang="en-US" dirty="0"/>
              <a:t> next meeting</a:t>
            </a:r>
          </a:p>
          <a:p>
            <a:endParaRPr lang="en-US" dirty="0"/>
          </a:p>
          <a:p>
            <a:endParaRPr lang="en-US" dirty="0"/>
          </a:p>
          <a:p>
            <a:endParaRPr lang="en-US" dirty="0"/>
          </a:p>
        </p:txBody>
      </p:sp>
      <p:sp>
        <p:nvSpPr>
          <p:cNvPr id="5" name="Footer Placeholder 4"/>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2663101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7638"/>
            <a:ext cx="8229600" cy="1143000"/>
          </a:xfrm>
        </p:spPr>
        <p:txBody>
          <a:bodyPr/>
          <a:lstStyle/>
          <a:p>
            <a:r>
              <a:rPr lang="en-US" b="1" dirty="0"/>
              <a:t>Section 3: Field practice</a:t>
            </a:r>
          </a:p>
        </p:txBody>
      </p:sp>
      <p:sp>
        <p:nvSpPr>
          <p:cNvPr id="4" name="Footer Placeholder 3"/>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25258697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7638"/>
            <a:ext cx="8229600" cy="1143000"/>
          </a:xfrm>
        </p:spPr>
        <p:txBody>
          <a:bodyPr>
            <a:normAutofit fontScale="90000"/>
          </a:bodyPr>
          <a:lstStyle/>
          <a:p>
            <a:r>
              <a:rPr lang="en-US" b="1" dirty="0"/>
              <a:t>Section 4: Field feedback and </a:t>
            </a:r>
            <a:r>
              <a:rPr lang="en-US" b="1" dirty="0" smtClean="0"/>
              <a:t>wrap-up</a:t>
            </a:r>
            <a:endParaRPr lang="en-US" b="1" dirty="0"/>
          </a:p>
        </p:txBody>
      </p:sp>
      <p:sp>
        <p:nvSpPr>
          <p:cNvPr id="4" name="Footer Placeholder 3"/>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208199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Fieldwork reflections questions</a:t>
            </a:r>
          </a:p>
        </p:txBody>
      </p:sp>
      <p:sp>
        <p:nvSpPr>
          <p:cNvPr id="3" name="Content Placeholder 2"/>
          <p:cNvSpPr>
            <a:spLocks noGrp="1"/>
          </p:cNvSpPr>
          <p:nvPr>
            <p:ph sz="half" idx="1"/>
          </p:nvPr>
        </p:nvSpPr>
        <p:spPr>
          <a:xfrm>
            <a:off x="457199" y="1417638"/>
            <a:ext cx="7843843" cy="5044122"/>
          </a:xfrm>
          <a:solidFill>
            <a:schemeClr val="accent1">
              <a:lumMod val="20000"/>
              <a:lumOff val="80000"/>
            </a:schemeClr>
          </a:solidFill>
        </p:spPr>
        <p:txBody>
          <a:bodyPr>
            <a:normAutofit lnSpcReduction="10000"/>
          </a:bodyPr>
          <a:lstStyle/>
          <a:p>
            <a:pPr lvl="0"/>
            <a:r>
              <a:rPr lang="en-GB" dirty="0"/>
              <a:t>What worked well?</a:t>
            </a:r>
          </a:p>
          <a:p>
            <a:pPr lvl="0"/>
            <a:r>
              <a:rPr lang="en-GB" dirty="0"/>
              <a:t>What did not work well? </a:t>
            </a:r>
          </a:p>
          <a:p>
            <a:pPr lvl="1"/>
            <a:r>
              <a:rPr lang="en-GB" dirty="0"/>
              <a:t>Why? Was this consistent across all enumerators?</a:t>
            </a:r>
          </a:p>
          <a:p>
            <a:pPr lvl="1"/>
            <a:r>
              <a:rPr lang="en-GB" dirty="0"/>
              <a:t>Any solutions found?</a:t>
            </a:r>
          </a:p>
          <a:p>
            <a:pPr lvl="0"/>
            <a:r>
              <a:rPr lang="en-GB" dirty="0"/>
              <a:t>What was difficult?</a:t>
            </a:r>
          </a:p>
          <a:p>
            <a:pPr lvl="1"/>
            <a:r>
              <a:rPr lang="en-GB" dirty="0"/>
              <a:t>What could be done to make this easier?</a:t>
            </a:r>
          </a:p>
          <a:p>
            <a:pPr lvl="0"/>
            <a:r>
              <a:rPr lang="en-GB" dirty="0"/>
              <a:t>What was easy/ straightforward?</a:t>
            </a:r>
          </a:p>
          <a:p>
            <a:pPr lvl="0"/>
            <a:r>
              <a:rPr lang="en-GB" dirty="0"/>
              <a:t>How long did it take to get through one interview?</a:t>
            </a:r>
          </a:p>
          <a:p>
            <a:pPr lvl="0"/>
            <a:r>
              <a:rPr lang="en-GB" dirty="0"/>
              <a:t>IT challenges and solutions.</a:t>
            </a:r>
          </a:p>
          <a:p>
            <a:pPr lvl="0"/>
            <a:r>
              <a:rPr lang="en-GB" dirty="0"/>
              <a:t>Technical challenges and solutions.</a:t>
            </a:r>
          </a:p>
          <a:p>
            <a:pPr lvl="0"/>
            <a:r>
              <a:rPr lang="en-GB" dirty="0"/>
              <a:t>Proposed changes to APP and next steps.</a:t>
            </a:r>
          </a:p>
        </p:txBody>
      </p:sp>
    </p:spTree>
    <p:extLst>
      <p:ext uri="{BB962C8B-B14F-4D97-AF65-F5344CB8AC3E}">
        <p14:creationId xmlns:p14="http://schemas.microsoft.com/office/powerpoint/2010/main" val="683928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Fieldwork reflections </a:t>
            </a:r>
          </a:p>
        </p:txBody>
      </p:sp>
      <p:sp>
        <p:nvSpPr>
          <p:cNvPr id="3" name="Content Placeholder 2"/>
          <p:cNvSpPr>
            <a:spLocks noGrp="1"/>
          </p:cNvSpPr>
          <p:nvPr>
            <p:ph idx="1"/>
          </p:nvPr>
        </p:nvSpPr>
        <p:spPr/>
        <p:txBody>
          <a:bodyPr/>
          <a:lstStyle/>
          <a:p>
            <a:pPr marL="0" indent="0">
              <a:buNone/>
            </a:pPr>
            <a:r>
              <a:rPr lang="en-US" dirty="0">
                <a:solidFill>
                  <a:srgbClr val="FF0000"/>
                </a:solidFill>
              </a:rPr>
              <a:t>- content to be added</a:t>
            </a:r>
          </a:p>
        </p:txBody>
      </p:sp>
      <p:sp>
        <p:nvSpPr>
          <p:cNvPr id="4" name="Footer Placeholder 3"/>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4819816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APP/ Questionnaire changes</a:t>
            </a:r>
          </a:p>
        </p:txBody>
      </p:sp>
      <p:sp>
        <p:nvSpPr>
          <p:cNvPr id="3" name="Content Placeholder 2"/>
          <p:cNvSpPr>
            <a:spLocks noGrp="1"/>
          </p:cNvSpPr>
          <p:nvPr>
            <p:ph idx="1"/>
          </p:nvPr>
        </p:nvSpPr>
        <p:spPr/>
        <p:txBody>
          <a:bodyPr/>
          <a:lstStyle/>
          <a:p>
            <a:pPr marL="0" indent="0">
              <a:buNone/>
            </a:pPr>
            <a:r>
              <a:rPr lang="en-US" dirty="0">
                <a:solidFill>
                  <a:srgbClr val="FF0000"/>
                </a:solidFill>
              </a:rPr>
              <a:t>- content to be added</a:t>
            </a:r>
          </a:p>
        </p:txBody>
      </p:sp>
      <p:sp>
        <p:nvSpPr>
          <p:cNvPr id="4" name="Footer Placeholder 3"/>
          <p:cNvSpPr>
            <a:spLocks noGrp="1"/>
          </p:cNvSpPr>
          <p:nvPr>
            <p:ph type="ftr" sz="quarter" idx="11"/>
          </p:nvPr>
        </p:nvSpPr>
        <p:spPr/>
        <p:txBody>
          <a:bodyPr/>
          <a:lstStyle/>
          <a:p>
            <a:r>
              <a:rPr lang="en-US"/>
              <a:t>NRC Multi-sector Urban Assessment Tool </a:t>
            </a:r>
          </a:p>
        </p:txBody>
      </p:sp>
    </p:spTree>
    <p:extLst>
      <p:ext uri="{BB962C8B-B14F-4D97-AF65-F5344CB8AC3E}">
        <p14:creationId xmlns:p14="http://schemas.microsoft.com/office/powerpoint/2010/main" val="4260987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Assessment plans</a:t>
            </a:r>
          </a:p>
        </p:txBody>
      </p:sp>
      <p:sp>
        <p:nvSpPr>
          <p:cNvPr id="3" name="Content Placeholder 2"/>
          <p:cNvSpPr>
            <a:spLocks noGrp="1"/>
          </p:cNvSpPr>
          <p:nvPr>
            <p:ph idx="1"/>
          </p:nvPr>
        </p:nvSpPr>
        <p:spPr>
          <a:xfrm>
            <a:off x="457200" y="1600200"/>
            <a:ext cx="8229600" cy="4756150"/>
          </a:xfrm>
          <a:solidFill>
            <a:schemeClr val="accent2">
              <a:lumMod val="20000"/>
              <a:lumOff val="80000"/>
            </a:schemeClr>
          </a:solidFill>
        </p:spPr>
        <p:txBody>
          <a:bodyPr>
            <a:normAutofit fontScale="70000" lnSpcReduction="20000"/>
          </a:bodyPr>
          <a:lstStyle/>
          <a:p>
            <a:pPr marL="0" indent="0">
              <a:buNone/>
            </a:pPr>
            <a:r>
              <a:rPr lang="en-US" dirty="0"/>
              <a:t>What is happening?</a:t>
            </a:r>
          </a:p>
          <a:p>
            <a:pPr lvl="0"/>
            <a:r>
              <a:rPr lang="en-GB" dirty="0"/>
              <a:t>Arrive at the office by: </a:t>
            </a:r>
            <a:r>
              <a:rPr lang="en-GB" dirty="0">
                <a:solidFill>
                  <a:srgbClr val="FF0000"/>
                </a:solidFill>
              </a:rPr>
              <a:t>***</a:t>
            </a:r>
          </a:p>
          <a:p>
            <a:pPr lvl="0"/>
            <a:r>
              <a:rPr lang="en-GB" dirty="0"/>
              <a:t>Come back to the office by:  </a:t>
            </a:r>
            <a:r>
              <a:rPr lang="en-GB" dirty="0">
                <a:solidFill>
                  <a:srgbClr val="FF0000"/>
                </a:solidFill>
              </a:rPr>
              <a:t>***</a:t>
            </a:r>
            <a:endParaRPr lang="en-GB" dirty="0"/>
          </a:p>
          <a:p>
            <a:r>
              <a:rPr lang="en-GB" dirty="0"/>
              <a:t>The travel plan is  </a:t>
            </a:r>
            <a:r>
              <a:rPr lang="en-GB" dirty="0">
                <a:solidFill>
                  <a:srgbClr val="FF0000"/>
                </a:solidFill>
              </a:rPr>
              <a:t>***</a:t>
            </a:r>
            <a:endParaRPr lang="en-GB" dirty="0"/>
          </a:p>
          <a:p>
            <a:r>
              <a:rPr lang="en-GB" dirty="0"/>
              <a:t>Teams:  </a:t>
            </a:r>
            <a:r>
              <a:rPr lang="en-GB" dirty="0">
                <a:solidFill>
                  <a:srgbClr val="FF0000"/>
                </a:solidFill>
              </a:rPr>
              <a:t>***</a:t>
            </a:r>
            <a:endParaRPr lang="en-GB" dirty="0"/>
          </a:p>
          <a:p>
            <a:r>
              <a:rPr lang="en-GB" dirty="0"/>
              <a:t>Communication and support:</a:t>
            </a:r>
          </a:p>
          <a:p>
            <a:pPr lvl="1"/>
            <a:r>
              <a:rPr lang="en-GB" dirty="0"/>
              <a:t>Contact numbers </a:t>
            </a:r>
            <a:r>
              <a:rPr lang="en-GB" dirty="0">
                <a:solidFill>
                  <a:srgbClr val="FF0000"/>
                </a:solidFill>
              </a:rPr>
              <a:t>***</a:t>
            </a:r>
            <a:endParaRPr lang="en-GB" dirty="0"/>
          </a:p>
          <a:p>
            <a:pPr lvl="1"/>
            <a:r>
              <a:rPr lang="en-GB" dirty="0"/>
              <a:t>Technical problems/ challenges  </a:t>
            </a:r>
            <a:r>
              <a:rPr lang="en-GB" dirty="0">
                <a:solidFill>
                  <a:srgbClr val="FF0000"/>
                </a:solidFill>
              </a:rPr>
              <a:t>***</a:t>
            </a:r>
            <a:endParaRPr lang="en-GB" dirty="0"/>
          </a:p>
          <a:p>
            <a:pPr lvl="1"/>
            <a:r>
              <a:rPr lang="en-GB" dirty="0"/>
              <a:t>Other problems/ challenges  </a:t>
            </a:r>
            <a:r>
              <a:rPr lang="en-GB" dirty="0">
                <a:solidFill>
                  <a:srgbClr val="FF0000"/>
                </a:solidFill>
              </a:rPr>
              <a:t>***</a:t>
            </a:r>
          </a:p>
          <a:p>
            <a:pPr marL="0" lvl="0" indent="0">
              <a:buNone/>
            </a:pPr>
            <a:endParaRPr lang="en-GB" dirty="0"/>
          </a:p>
          <a:p>
            <a:r>
              <a:rPr lang="en-GB" dirty="0"/>
              <a:t>Expenses/ lunch </a:t>
            </a:r>
            <a:r>
              <a:rPr lang="en-GB" dirty="0" err="1"/>
              <a:t>etc</a:t>
            </a:r>
            <a:r>
              <a:rPr lang="en-GB" dirty="0"/>
              <a:t> </a:t>
            </a:r>
            <a:r>
              <a:rPr lang="en-GB" dirty="0">
                <a:solidFill>
                  <a:srgbClr val="FF0000"/>
                </a:solidFill>
              </a:rPr>
              <a:t>***</a:t>
            </a:r>
            <a:endParaRPr lang="en-GB" dirty="0"/>
          </a:p>
          <a:p>
            <a:pPr marL="0" lvl="0" indent="0">
              <a:buNone/>
            </a:pPr>
            <a:endParaRPr lang="en-GB" dirty="0"/>
          </a:p>
          <a:p>
            <a:pPr lvl="0"/>
            <a:r>
              <a:rPr lang="en-GB" dirty="0"/>
              <a:t>Any questions? </a:t>
            </a:r>
          </a:p>
          <a:p>
            <a:pPr marL="0" lvl="0" indent="0" algn="ctr">
              <a:buNone/>
            </a:pPr>
            <a:r>
              <a:rPr lang="en-GB" dirty="0"/>
              <a:t>Practice please…..</a:t>
            </a:r>
            <a:endParaRPr lang="en-US" dirty="0"/>
          </a:p>
        </p:txBody>
      </p:sp>
    </p:spTree>
    <p:extLst>
      <p:ext uri="{BB962C8B-B14F-4D97-AF65-F5344CB8AC3E}">
        <p14:creationId xmlns:p14="http://schemas.microsoft.com/office/powerpoint/2010/main" val="80137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Agency: </a:t>
            </a:r>
            <a:r>
              <a:rPr lang="en-US" b="1" i="1" dirty="0">
                <a:solidFill>
                  <a:srgbClr val="FF0000"/>
                </a:solidFill>
              </a:rPr>
              <a:t>XXX Ethiopia</a:t>
            </a:r>
          </a:p>
        </p:txBody>
      </p:sp>
      <p:sp>
        <p:nvSpPr>
          <p:cNvPr id="3" name="Content Placeholder 2"/>
          <p:cNvSpPr>
            <a:spLocks noGrp="1"/>
          </p:cNvSpPr>
          <p:nvPr>
            <p:ph idx="1"/>
          </p:nvPr>
        </p:nvSpPr>
        <p:spPr/>
        <p:txBody>
          <a:bodyPr/>
          <a:lstStyle/>
          <a:p>
            <a:endParaRPr lang="en-GB" dirty="0"/>
          </a:p>
          <a:p>
            <a:r>
              <a:rPr lang="en-GB" dirty="0"/>
              <a:t>Agency country strategy and activities</a:t>
            </a:r>
          </a:p>
          <a:p>
            <a:r>
              <a:rPr lang="en-GB" dirty="0"/>
              <a:t>Use of the information collected</a:t>
            </a:r>
          </a:p>
          <a:p>
            <a:pPr marL="0" indent="0">
              <a:buNone/>
            </a:pPr>
            <a:endParaRPr lang="en-US" dirty="0"/>
          </a:p>
        </p:txBody>
      </p:sp>
    </p:spTree>
    <p:extLst>
      <p:ext uri="{BB962C8B-B14F-4D97-AF65-F5344CB8AC3E}">
        <p14:creationId xmlns:p14="http://schemas.microsoft.com/office/powerpoint/2010/main" val="15238413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Map of area to visit and area characteristics </a:t>
            </a:r>
            <a:endParaRPr lang="en-US" dirty="0"/>
          </a:p>
        </p:txBody>
      </p:sp>
      <p:sp>
        <p:nvSpPr>
          <p:cNvPr id="3" name="Content Placeholder 2"/>
          <p:cNvSpPr>
            <a:spLocks noGrp="1"/>
          </p:cNvSpPr>
          <p:nvPr>
            <p:ph idx="1"/>
          </p:nvPr>
        </p:nvSpPr>
        <p:spPr/>
        <p:txBody>
          <a:bodyPr/>
          <a:lstStyle/>
          <a:p>
            <a:r>
              <a:rPr lang="en-GB" b="1" dirty="0"/>
              <a:t>Mapping and area characteristics </a:t>
            </a:r>
          </a:p>
          <a:p>
            <a:endParaRPr lang="en-GB" b="1" dirty="0"/>
          </a:p>
          <a:p>
            <a:pPr marL="0" indent="0">
              <a:buNone/>
            </a:pPr>
            <a:endParaRPr lang="en-GB" b="1" dirty="0"/>
          </a:p>
          <a:p>
            <a:pPr>
              <a:buFontTx/>
              <a:buChar char="-"/>
            </a:pPr>
            <a:r>
              <a:rPr lang="en-US" dirty="0">
                <a:solidFill>
                  <a:srgbClr val="FF0000"/>
                </a:solidFill>
              </a:rPr>
              <a:t>Secondary data</a:t>
            </a:r>
          </a:p>
          <a:p>
            <a:pPr>
              <a:buFontTx/>
              <a:buChar char="-"/>
            </a:pPr>
            <a:r>
              <a:rPr lang="en-US" dirty="0">
                <a:solidFill>
                  <a:srgbClr val="FF0000"/>
                </a:solidFill>
              </a:rPr>
              <a:t>Any additional information from participants </a:t>
            </a:r>
          </a:p>
        </p:txBody>
      </p:sp>
    </p:spTree>
    <p:extLst>
      <p:ext uri="{BB962C8B-B14F-4D97-AF65-F5344CB8AC3E}">
        <p14:creationId xmlns:p14="http://schemas.microsoft.com/office/powerpoint/2010/main" val="3495074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577" y="3775489"/>
            <a:ext cx="8653725" cy="1879155"/>
          </a:xfrm>
        </p:spPr>
        <p:txBody>
          <a:bodyPr>
            <a:normAutofit fontScale="90000"/>
          </a:bodyPr>
          <a:lstStyle/>
          <a:p>
            <a:r>
              <a:rPr lang="en-US" sz="6700" b="1" dirty="0"/>
              <a:t>THANK YOU….</a:t>
            </a:r>
            <a:br>
              <a:rPr lang="en-US" sz="6700" b="1" dirty="0"/>
            </a:br>
            <a:r>
              <a:rPr lang="en-US" sz="6700" b="1" dirty="0"/>
              <a:t>ANY QUESTIONS?</a:t>
            </a:r>
            <a:r>
              <a:rPr lang="en-US" b="1" dirty="0"/>
              <a:t/>
            </a:r>
            <a:br>
              <a:rPr lang="en-US" b="1" dirty="0"/>
            </a:br>
            <a:r>
              <a:rPr lang="en-US" b="1" dirty="0"/>
              <a:t/>
            </a:r>
            <a:br>
              <a:rPr lang="en-US" b="1" dirty="0"/>
            </a:br>
            <a:endParaRPr lang="en-US" sz="3600" b="1" dirty="0"/>
          </a:p>
        </p:txBody>
      </p:sp>
    </p:spTree>
    <p:extLst>
      <p:ext uri="{BB962C8B-B14F-4D97-AF65-F5344CB8AC3E}">
        <p14:creationId xmlns:p14="http://schemas.microsoft.com/office/powerpoint/2010/main" val="3472368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Administration issues</a:t>
            </a:r>
          </a:p>
        </p:txBody>
      </p:sp>
      <p:sp>
        <p:nvSpPr>
          <p:cNvPr id="3" name="Content Placeholder 2"/>
          <p:cNvSpPr>
            <a:spLocks noGrp="1"/>
          </p:cNvSpPr>
          <p:nvPr>
            <p:ph idx="1"/>
          </p:nvPr>
        </p:nvSpPr>
        <p:spPr>
          <a:xfrm>
            <a:off x="457200" y="1417638"/>
            <a:ext cx="8229600" cy="4756150"/>
          </a:xfrm>
        </p:spPr>
        <p:txBody>
          <a:bodyPr>
            <a:normAutofit/>
          </a:bodyPr>
          <a:lstStyle/>
          <a:p>
            <a:r>
              <a:rPr lang="en-US" dirty="0"/>
              <a:t>Contracts</a:t>
            </a:r>
          </a:p>
          <a:p>
            <a:r>
              <a:rPr lang="en-US" dirty="0"/>
              <a:t>Roles and responsibilities</a:t>
            </a:r>
          </a:p>
          <a:p>
            <a:pPr lvl="1"/>
            <a:r>
              <a:rPr lang="en-US" dirty="0"/>
              <a:t>Area coordinators</a:t>
            </a:r>
          </a:p>
          <a:p>
            <a:pPr lvl="1"/>
            <a:r>
              <a:rPr lang="en-US" dirty="0"/>
              <a:t>Enumerators</a:t>
            </a:r>
          </a:p>
          <a:p>
            <a:r>
              <a:rPr lang="en-US" dirty="0"/>
              <a:t>Expenses: Air time, transport</a:t>
            </a:r>
          </a:p>
          <a:p>
            <a:r>
              <a:rPr lang="en-US" dirty="0"/>
              <a:t>Availability during assessment</a:t>
            </a:r>
          </a:p>
          <a:p>
            <a:r>
              <a:rPr lang="en-US" dirty="0"/>
              <a:t>Protection referral phone numbers</a:t>
            </a:r>
          </a:p>
          <a:p>
            <a:r>
              <a:rPr lang="en-US" dirty="0"/>
              <a:t>… any questions?</a:t>
            </a:r>
          </a:p>
        </p:txBody>
      </p:sp>
    </p:spTree>
    <p:extLst>
      <p:ext uri="{BB962C8B-B14F-4D97-AF65-F5344CB8AC3E}">
        <p14:creationId xmlns:p14="http://schemas.microsoft.com/office/powerpoint/2010/main" val="1828945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Urban assessment objectives</a:t>
            </a:r>
          </a:p>
        </p:txBody>
      </p:sp>
      <p:sp>
        <p:nvSpPr>
          <p:cNvPr id="3" name="Content Placeholder 2"/>
          <p:cNvSpPr>
            <a:spLocks noGrp="1"/>
          </p:cNvSpPr>
          <p:nvPr>
            <p:ph idx="1"/>
          </p:nvPr>
        </p:nvSpPr>
        <p:spPr/>
        <p:txBody>
          <a:bodyPr/>
          <a:lstStyle/>
          <a:p>
            <a:pPr lvl="0"/>
            <a:r>
              <a:rPr lang="en-GB" dirty="0">
                <a:solidFill>
                  <a:srgbClr val="FF0000"/>
                </a:solidFill>
              </a:rPr>
              <a:t>To implement the Urban Multi-sector Vulnerability Assessment Tool for displacement contexts. </a:t>
            </a:r>
          </a:p>
          <a:p>
            <a:pPr lvl="0"/>
            <a:endParaRPr lang="en-GB" sz="1400" dirty="0">
              <a:solidFill>
                <a:srgbClr val="FF0000"/>
              </a:solidFill>
            </a:endParaRPr>
          </a:p>
          <a:p>
            <a:pPr lvl="0"/>
            <a:r>
              <a:rPr lang="en-GB" dirty="0">
                <a:solidFill>
                  <a:srgbClr val="FF0000"/>
                </a:solidFill>
              </a:rPr>
              <a:t>To use the results from the assessment to inform urban programme design.</a:t>
            </a:r>
          </a:p>
        </p:txBody>
      </p:sp>
    </p:spTree>
    <p:extLst>
      <p:ext uri="{BB962C8B-B14F-4D97-AF65-F5344CB8AC3E}">
        <p14:creationId xmlns:p14="http://schemas.microsoft.com/office/powerpoint/2010/main" val="702893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Rationale – information needed?</a:t>
            </a:r>
          </a:p>
        </p:txBody>
      </p:sp>
      <p:sp>
        <p:nvSpPr>
          <p:cNvPr id="3" name="Content Placeholder 2"/>
          <p:cNvSpPr>
            <a:spLocks noGrp="1"/>
          </p:cNvSpPr>
          <p:nvPr>
            <p:ph idx="1"/>
          </p:nvPr>
        </p:nvSpPr>
        <p:spPr/>
        <p:txBody>
          <a:bodyPr>
            <a:noAutofit/>
          </a:bodyPr>
          <a:lstStyle/>
          <a:p>
            <a:r>
              <a:rPr lang="en-GB" sz="2200" dirty="0">
                <a:solidFill>
                  <a:srgbClr val="FF0000"/>
                </a:solidFill>
              </a:rPr>
              <a:t>Out of Camp Eritrean refugees (registered)</a:t>
            </a:r>
          </a:p>
          <a:p>
            <a:r>
              <a:rPr lang="en-GB" sz="2200" dirty="0">
                <a:solidFill>
                  <a:srgbClr val="FF0000"/>
                </a:solidFill>
              </a:rPr>
              <a:t>Information gaps:</a:t>
            </a:r>
          </a:p>
          <a:p>
            <a:pPr marL="857250" lvl="1" indent="-457200">
              <a:buFont typeface="Arial"/>
              <a:buChar char="•"/>
            </a:pPr>
            <a:r>
              <a:rPr lang="en-GB" sz="2200" dirty="0">
                <a:solidFill>
                  <a:srgbClr val="FF0000"/>
                </a:solidFill>
              </a:rPr>
              <a:t>Education</a:t>
            </a:r>
          </a:p>
          <a:p>
            <a:pPr marL="857250" lvl="1" indent="-457200">
              <a:buFont typeface="Arial"/>
              <a:buChar char="•"/>
            </a:pPr>
            <a:r>
              <a:rPr lang="en-GB" sz="2200" dirty="0">
                <a:solidFill>
                  <a:srgbClr val="FF0000"/>
                </a:solidFill>
              </a:rPr>
              <a:t>Income and expenditure </a:t>
            </a:r>
          </a:p>
          <a:p>
            <a:pPr marL="857250" lvl="1" indent="-457200">
              <a:buFont typeface="Arial"/>
              <a:buChar char="•"/>
            </a:pPr>
            <a:r>
              <a:rPr lang="en-GB" sz="2200" dirty="0">
                <a:solidFill>
                  <a:srgbClr val="FF0000"/>
                </a:solidFill>
              </a:rPr>
              <a:t>ICLA</a:t>
            </a:r>
          </a:p>
          <a:p>
            <a:pPr marL="857250" lvl="1" indent="-457200">
              <a:buFont typeface="Arial"/>
              <a:buChar char="•"/>
            </a:pPr>
            <a:r>
              <a:rPr lang="en-GB" sz="2200" dirty="0">
                <a:solidFill>
                  <a:srgbClr val="FF0000"/>
                </a:solidFill>
              </a:rPr>
              <a:t>What influences decision to stay in Addis</a:t>
            </a:r>
          </a:p>
          <a:p>
            <a:r>
              <a:rPr lang="en-GB" sz="2200" dirty="0">
                <a:solidFill>
                  <a:srgbClr val="FF0000"/>
                </a:solidFill>
              </a:rPr>
              <a:t>View household needs from multiple perspectives, understand:</a:t>
            </a:r>
          </a:p>
          <a:p>
            <a:pPr lvl="1">
              <a:buFont typeface="Arial"/>
              <a:buChar char="•"/>
            </a:pPr>
            <a:r>
              <a:rPr lang="en-GB" sz="2200" dirty="0">
                <a:solidFill>
                  <a:srgbClr val="FF0000"/>
                </a:solidFill>
              </a:rPr>
              <a:t>Priority, scale and depth of needs</a:t>
            </a:r>
          </a:p>
          <a:p>
            <a:pPr marL="342900" lvl="1" indent="-342900">
              <a:buFont typeface="Arial"/>
              <a:buChar char="•"/>
            </a:pPr>
            <a:r>
              <a:rPr lang="en-GB" sz="2200" dirty="0">
                <a:solidFill>
                  <a:srgbClr val="FF0000"/>
                </a:solidFill>
              </a:rPr>
              <a:t>Assessment will provide information for:</a:t>
            </a:r>
          </a:p>
          <a:p>
            <a:pPr marL="742950" lvl="2" indent="-342900"/>
            <a:r>
              <a:rPr lang="en-GB" sz="2200" dirty="0">
                <a:solidFill>
                  <a:srgbClr val="FF0000"/>
                </a:solidFill>
              </a:rPr>
              <a:t>Response analysis</a:t>
            </a:r>
          </a:p>
          <a:p>
            <a:pPr marL="742950" lvl="2" indent="-342900"/>
            <a:r>
              <a:rPr lang="en-GB" sz="2200" dirty="0">
                <a:solidFill>
                  <a:srgbClr val="FF0000"/>
                </a:solidFill>
              </a:rPr>
              <a:t>Programme design</a:t>
            </a:r>
          </a:p>
          <a:p>
            <a:endParaRPr lang="en-US" sz="2200" dirty="0"/>
          </a:p>
        </p:txBody>
      </p:sp>
    </p:spTree>
    <p:extLst>
      <p:ext uri="{BB962C8B-B14F-4D97-AF65-F5344CB8AC3E}">
        <p14:creationId xmlns:p14="http://schemas.microsoft.com/office/powerpoint/2010/main" val="3661866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808" y="128969"/>
            <a:ext cx="8229600" cy="908313"/>
          </a:xfrm>
        </p:spPr>
        <p:txBody>
          <a:bodyPr>
            <a:normAutofit/>
          </a:bodyPr>
          <a:lstStyle/>
          <a:p>
            <a:r>
              <a:rPr lang="en-US" sz="4000" b="1" dirty="0">
                <a:solidFill>
                  <a:srgbClr val="000000"/>
                </a:solidFill>
              </a:rPr>
              <a:t>What does the assessment involve?</a:t>
            </a:r>
          </a:p>
        </p:txBody>
      </p:sp>
      <p:graphicFrame>
        <p:nvGraphicFramePr>
          <p:cNvPr id="6" name="Diagram 5"/>
          <p:cNvGraphicFramePr/>
          <p:nvPr>
            <p:extLst>
              <p:ext uri="{D42A27DB-BD31-4B8C-83A1-F6EECF244321}">
                <p14:modId xmlns:p14="http://schemas.microsoft.com/office/powerpoint/2010/main" val="539827139"/>
              </p:ext>
            </p:extLst>
          </p:nvPr>
        </p:nvGraphicFramePr>
        <p:xfrm>
          <a:off x="404808" y="264160"/>
          <a:ext cx="8454712"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502661" y="5382785"/>
            <a:ext cx="2537053" cy="1077218"/>
          </a:xfrm>
          <a:prstGeom prst="rect">
            <a:avLst/>
          </a:prstGeom>
          <a:solidFill>
            <a:schemeClr val="accent6"/>
          </a:solidFill>
          <a:ln w="3175" cmpd="sng">
            <a:solidFill>
              <a:schemeClr val="tx1"/>
            </a:solidFill>
            <a:prstDash val="sysDot"/>
          </a:ln>
        </p:spPr>
        <p:txBody>
          <a:bodyPr wrap="square" rtlCol="0">
            <a:spAutoFit/>
          </a:bodyPr>
          <a:lstStyle/>
          <a:p>
            <a:r>
              <a:rPr lang="en-US" sz="1600" i="1" dirty="0">
                <a:solidFill>
                  <a:schemeClr val="bg1"/>
                </a:solidFill>
              </a:rPr>
              <a:t>Step by Step Guidance”</a:t>
            </a:r>
          </a:p>
          <a:p>
            <a:pPr marL="285750" indent="-285750">
              <a:buFontTx/>
              <a:buChar char="-"/>
            </a:pPr>
            <a:r>
              <a:rPr lang="en-US" sz="1600" i="1" dirty="0">
                <a:solidFill>
                  <a:schemeClr val="bg1"/>
                </a:solidFill>
              </a:rPr>
              <a:t>Mapping guidance</a:t>
            </a:r>
          </a:p>
          <a:p>
            <a:pPr marL="285750" indent="-285750">
              <a:buFontTx/>
              <a:buChar char="-"/>
            </a:pPr>
            <a:r>
              <a:rPr lang="en-US" sz="1600" i="1" dirty="0">
                <a:solidFill>
                  <a:schemeClr val="bg1"/>
                </a:solidFill>
              </a:rPr>
              <a:t>Use of 5 assessment tools +  sampling advice</a:t>
            </a:r>
          </a:p>
        </p:txBody>
      </p:sp>
    </p:spTree>
    <p:extLst>
      <p:ext uri="{BB962C8B-B14F-4D97-AF65-F5344CB8AC3E}">
        <p14:creationId xmlns:p14="http://schemas.microsoft.com/office/powerpoint/2010/main" val="3060023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Why use an APP not pen and paper?</a:t>
            </a:r>
            <a:endParaRPr lang="en-US" dirty="0"/>
          </a:p>
        </p:txBody>
      </p:sp>
      <p:sp>
        <p:nvSpPr>
          <p:cNvPr id="3" name="Content Placeholder 2"/>
          <p:cNvSpPr>
            <a:spLocks noGrp="1"/>
          </p:cNvSpPr>
          <p:nvPr>
            <p:ph idx="1"/>
          </p:nvPr>
        </p:nvSpPr>
        <p:spPr>
          <a:xfrm>
            <a:off x="270455" y="1417638"/>
            <a:ext cx="8416345" cy="4938712"/>
          </a:xfrm>
        </p:spPr>
        <p:txBody>
          <a:bodyPr>
            <a:normAutofit lnSpcReduction="10000"/>
          </a:bodyPr>
          <a:lstStyle/>
          <a:p>
            <a:pPr lvl="1"/>
            <a:r>
              <a:rPr lang="en-GB" dirty="0"/>
              <a:t>The APP adapts/ tailors the question to the individual, creating an ‘</a:t>
            </a:r>
            <a:r>
              <a:rPr lang="en-GB" i="1" dirty="0"/>
              <a:t>assessment journey</a:t>
            </a:r>
            <a:r>
              <a:rPr lang="en-GB" dirty="0"/>
              <a:t>’ that fits the person spoken to. For example:</a:t>
            </a:r>
          </a:p>
          <a:p>
            <a:pPr lvl="2"/>
            <a:r>
              <a:rPr lang="en-GB" dirty="0"/>
              <a:t>Household with children will have additional questions</a:t>
            </a:r>
          </a:p>
          <a:p>
            <a:pPr lvl="2"/>
            <a:r>
              <a:rPr lang="en-GB" dirty="0"/>
              <a:t>Household with no income sources will have less questions </a:t>
            </a:r>
          </a:p>
          <a:p>
            <a:pPr lvl="1"/>
            <a:r>
              <a:rPr lang="en-GB" dirty="0"/>
              <a:t>Faster analysis </a:t>
            </a:r>
          </a:p>
          <a:p>
            <a:pPr lvl="2"/>
            <a:r>
              <a:rPr lang="en-GB" dirty="0"/>
              <a:t>No need to undertake data entry </a:t>
            </a:r>
          </a:p>
          <a:p>
            <a:pPr lvl="2"/>
            <a:r>
              <a:rPr lang="en-GB" dirty="0"/>
              <a:t>Daily data check (initial analysis, support enumerators)</a:t>
            </a:r>
          </a:p>
          <a:p>
            <a:pPr lvl="2"/>
            <a:r>
              <a:rPr lang="en-GB" dirty="0"/>
              <a:t>Analyse relationships between data sets (refugee status and income for example)</a:t>
            </a:r>
          </a:p>
          <a:p>
            <a:pPr lvl="1"/>
            <a:r>
              <a:rPr lang="en-GB" dirty="0"/>
              <a:t>Easily creates graphics/ visuals to support reports</a:t>
            </a:r>
          </a:p>
          <a:p>
            <a:pPr lvl="1"/>
            <a:endParaRPr lang="en-GB" dirty="0"/>
          </a:p>
          <a:p>
            <a:pPr lvl="1"/>
            <a:endParaRPr lang="en-GB" dirty="0"/>
          </a:p>
          <a:p>
            <a:endParaRPr lang="en-US" dirty="0"/>
          </a:p>
        </p:txBody>
      </p:sp>
    </p:spTree>
    <p:extLst>
      <p:ext uri="{BB962C8B-B14F-4D97-AF65-F5344CB8AC3E}">
        <p14:creationId xmlns:p14="http://schemas.microsoft.com/office/powerpoint/2010/main" val="2008811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8112</TotalTime>
  <Words>1703</Words>
  <Application>Microsoft Office PowerPoint</Application>
  <PresentationFormat>On-screen Show (4:3)</PresentationFormat>
  <Paragraphs>332</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  Annex 6A: Classroom training </vt:lpstr>
      <vt:lpstr>Training objectives and agenda</vt:lpstr>
      <vt:lpstr>Agenda: Day 1</vt:lpstr>
      <vt:lpstr>Agency: XXX Ethiopia</vt:lpstr>
      <vt:lpstr>Administration issues</vt:lpstr>
      <vt:lpstr>Urban assessment objectives</vt:lpstr>
      <vt:lpstr>Rationale – information needed?</vt:lpstr>
      <vt:lpstr>What does the assessment involve?</vt:lpstr>
      <vt:lpstr>Why use an APP not pen and paper?</vt:lpstr>
      <vt:lpstr>Results: What will they look like? </vt:lpstr>
      <vt:lpstr>Definitions and Terminology</vt:lpstr>
      <vt:lpstr>Defining a ‘household’</vt:lpstr>
      <vt:lpstr>Identifying households to interview</vt:lpstr>
      <vt:lpstr>Respondent and Enumerator:  What works? Who are you?</vt:lpstr>
      <vt:lpstr>Section 2: How to use the APP</vt:lpstr>
      <vt:lpstr>Get to know your device</vt:lpstr>
      <vt:lpstr>The APP: Getting started</vt:lpstr>
      <vt:lpstr>The APP: Getting started</vt:lpstr>
      <vt:lpstr>The APP: Tailoring content</vt:lpstr>
      <vt:lpstr>What is on the screen?</vt:lpstr>
      <vt:lpstr>Asking and answering questions</vt:lpstr>
      <vt:lpstr>Asking and answering questions</vt:lpstr>
      <vt:lpstr>Internal checks: Essential and non-essential questions </vt:lpstr>
      <vt:lpstr>Press the wrong button?</vt:lpstr>
      <vt:lpstr>GPS</vt:lpstr>
      <vt:lpstr>Getting started: Having a go</vt:lpstr>
      <vt:lpstr>Be aware of…</vt:lpstr>
      <vt:lpstr>Field practice</vt:lpstr>
      <vt:lpstr>Field work practice: Introductions</vt:lpstr>
      <vt:lpstr>Consent </vt:lpstr>
      <vt:lpstr>Thinking through and interpreting questions…</vt:lpstr>
      <vt:lpstr>Common challenges: Asking about</vt:lpstr>
      <vt:lpstr>Don’t forget</vt:lpstr>
      <vt:lpstr>Section 3: Field practice</vt:lpstr>
      <vt:lpstr>Section 4: Field feedback and wrap-up</vt:lpstr>
      <vt:lpstr>Fieldwork reflections questions</vt:lpstr>
      <vt:lpstr>Fieldwork reflections </vt:lpstr>
      <vt:lpstr>APP/ Questionnaire changes</vt:lpstr>
      <vt:lpstr>Assessment plans</vt:lpstr>
      <vt:lpstr>Map of area to visit and area characteristics </vt:lpstr>
      <vt:lpstr>THANK YOU…. ANY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Lili Mohiddin</dc:creator>
  <cp:lastModifiedBy>editor1</cp:lastModifiedBy>
  <cp:revision>148</cp:revision>
  <cp:lastPrinted>2015-04-25T20:43:32Z</cp:lastPrinted>
  <dcterms:created xsi:type="dcterms:W3CDTF">2015-04-20T16:10:54Z</dcterms:created>
  <dcterms:modified xsi:type="dcterms:W3CDTF">2017-06-22T10:40:55Z</dcterms:modified>
</cp:coreProperties>
</file>